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151257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E4F"/>
    <a:srgbClr val="E8B463"/>
    <a:srgbClr val="124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48" d="100"/>
          <a:sy n="48" d="100"/>
        </p:scale>
        <p:origin x="2574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ED6E4F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ED6E4F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D6E4F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ED6E4F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ED6E4F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ED6E4F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pic>
        <p:nvPicPr>
          <p:cNvPr id="60" name="Picture 59" descr="A picture containing lined, row, lot, couple&#10;&#10;Description automatically generated">
            <a:extLst>
              <a:ext uri="{FF2B5EF4-FFF2-40B4-BE49-F238E27FC236}">
                <a16:creationId xmlns:a16="http://schemas.microsoft.com/office/drawing/2014/main" id="{FBA999AD-8183-284D-A7F1-E764B4FBB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14782" r="-960" b="22053"/>
          <a:stretch/>
        </p:blipFill>
        <p:spPr>
          <a:xfrm>
            <a:off x="2914859" y="1494586"/>
            <a:ext cx="4489241" cy="1363111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35" y="3064891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D6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8B463"/>
          </a:solidFill>
        </p:spPr>
        <p:txBody>
          <a:bodyPr wrap="square" lIns="0" tIns="0" rIns="0" bIns="0" rtlCol="0"/>
          <a:lstStyle/>
          <a:p>
            <a:endParaRPr>
              <a:solidFill>
                <a:srgbClr val="E8B463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ED6E4F">
              <a:alpha val="2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923330"/>
          </a:xfrm>
        </p:spPr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I am </a:t>
            </a:r>
            <a:r>
              <a:rPr lang="en-GB" b="1" dirty="0" smtClean="0"/>
              <a:t>thinking</a:t>
            </a:r>
            <a:r>
              <a:rPr lang="en-GB" dirty="0" smtClean="0"/>
              <a:t> about my likes and interests and finding out how they can help when making important decisions.</a:t>
            </a:r>
          </a:p>
          <a:p>
            <a:pPr algn="ctr"/>
            <a:endParaRPr lang="en-GB" dirty="0" smtClean="0"/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61555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 am </a:t>
            </a:r>
            <a:r>
              <a:rPr lang="en-US" b="1" dirty="0" smtClean="0"/>
              <a:t>exploring</a:t>
            </a:r>
            <a:r>
              <a:rPr lang="en-US" dirty="0" smtClean="0"/>
              <a:t> </a:t>
            </a:r>
            <a:r>
              <a:rPr lang="en-US" dirty="0"/>
              <a:t>how my skills, interests and achievements help me to make decisions about my future.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61555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dirty="0" smtClean="0"/>
              <a:t>I am </a:t>
            </a:r>
            <a:r>
              <a:rPr lang="en-US" b="1" dirty="0" smtClean="0"/>
              <a:t>focusing</a:t>
            </a:r>
            <a:r>
              <a:rPr lang="en-US" dirty="0" smtClean="0"/>
              <a:t> </a:t>
            </a:r>
            <a:r>
              <a:rPr lang="en-US" dirty="0"/>
              <a:t>on my future, </a:t>
            </a:r>
            <a:r>
              <a:rPr lang="en-US" dirty="0" smtClean="0"/>
              <a:t>making </a:t>
            </a:r>
            <a:r>
              <a:rPr lang="en-US" dirty="0"/>
              <a:t>decisions about subjects and/or courses and </a:t>
            </a:r>
            <a:r>
              <a:rPr lang="en-US" dirty="0" smtClean="0"/>
              <a:t>investigating </a:t>
            </a:r>
            <a:r>
              <a:rPr lang="en-US" dirty="0"/>
              <a:t>the jobs I am interested in.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615553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I am </a:t>
            </a:r>
            <a:r>
              <a:rPr lang="en-US" b="1" dirty="0" smtClean="0"/>
              <a:t>planning</a:t>
            </a:r>
            <a:r>
              <a:rPr lang="en-US" dirty="0" smtClean="0"/>
              <a:t> </a:t>
            </a:r>
            <a:r>
              <a:rPr lang="en-US" dirty="0"/>
              <a:t>against the opportunities that are available to me and </a:t>
            </a:r>
            <a:r>
              <a:rPr lang="en-US" dirty="0" smtClean="0"/>
              <a:t>thinking </a:t>
            </a:r>
            <a:r>
              <a:rPr lang="en-US" dirty="0"/>
              <a:t>about where I want to study/work in the future.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769441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 am </a:t>
            </a:r>
            <a:r>
              <a:rPr lang="en-US" b="1" dirty="0" smtClean="0"/>
              <a:t>applying</a:t>
            </a:r>
            <a:r>
              <a:rPr lang="en-US" dirty="0" smtClean="0"/>
              <a:t> </a:t>
            </a:r>
            <a:r>
              <a:rPr lang="en-US" dirty="0"/>
              <a:t>myself through choosing and completing vocational/work experience opportunities, from the options available to me and </a:t>
            </a:r>
            <a:r>
              <a:rPr lang="en-US" dirty="0" smtClean="0"/>
              <a:t>planning </a:t>
            </a:r>
            <a:r>
              <a:rPr lang="en-US" dirty="0"/>
              <a:t>for taking the next steps.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26" y="4124977"/>
            <a:ext cx="2371550" cy="107908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3110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b="1" dirty="0" smtClean="0"/>
              <a:t>I’m thinking about the future!</a:t>
            </a:r>
            <a:endParaRPr lang="en-US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206" y="6131410"/>
            <a:ext cx="1079086" cy="10790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38499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b="1" dirty="0" smtClean="0"/>
              <a:t>I’m standing out from the crowd!</a:t>
            </a:r>
            <a:endParaRPr lang="en-US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196" y="8054369"/>
            <a:ext cx="1079086" cy="107908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3110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b="1" dirty="0" smtClean="0"/>
              <a:t>I’m making important decisions!</a:t>
            </a:r>
            <a:endParaRPr lang="en-US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7"/>
            <a:ext cx="3105150" cy="1231106"/>
          </a:xfrm>
        </p:spPr>
        <p:txBody>
          <a:bodyPr/>
          <a:lstStyle/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I’m taking the steps to achieve!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60578" y="12322312"/>
            <a:ext cx="3105150" cy="1231106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b="1" dirty="0" smtClean="0"/>
              <a:t>I’m planning for the future!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307777"/>
          </a:xfrm>
        </p:spPr>
        <p:txBody>
          <a:bodyPr/>
          <a:lstStyle/>
          <a:p>
            <a:pPr algn="ctr"/>
            <a:r>
              <a:rPr lang="en-GB" b="1" dirty="0"/>
              <a:t>“Learning together; to be the best we can be.”</a:t>
            </a:r>
            <a:endParaRPr lang="en-GB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307777"/>
          </a:xfrm>
        </p:spPr>
        <p:txBody>
          <a:bodyPr/>
          <a:lstStyle/>
          <a:p>
            <a:r>
              <a:rPr lang="en-US" dirty="0" smtClean="0"/>
              <a:t>Tracey Senior, </a:t>
            </a:r>
          </a:p>
          <a:p>
            <a:r>
              <a:rPr lang="en-US" dirty="0" smtClean="0"/>
              <a:t>Careers Leader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tsenior@nexusmat.org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01302 844883</a:t>
            </a:r>
            <a:endParaRPr lang="en-US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103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ED6E4F"/>
                </a:solidFill>
                <a:latin typeface="Lato"/>
                <a:cs typeface="Lato"/>
              </a:rPr>
              <a:t>SEND Careers </a:t>
            </a:r>
            <a:r>
              <a:rPr lang="en-GB" sz="3000" b="1" spc="10" dirty="0">
                <a:solidFill>
                  <a:srgbClr val="ED6E4F"/>
                </a:solidFill>
                <a:latin typeface="Lato"/>
                <a:cs typeface="Lato"/>
              </a:rPr>
              <a:t>Programme </a:t>
            </a:r>
            <a:r>
              <a:rPr lang="en-GB" sz="3000" b="1" spc="15">
                <a:solidFill>
                  <a:srgbClr val="ED6E4F"/>
                </a:solidFill>
                <a:latin typeface="Lato"/>
                <a:cs typeface="Lato"/>
              </a:rPr>
              <a:t>Overview </a:t>
            </a:r>
            <a:r>
              <a:rPr lang="en-GB" sz="3000" b="1" spc="30" smtClean="0">
                <a:solidFill>
                  <a:srgbClr val="ED6E4F"/>
                </a:solidFill>
                <a:latin typeface="Lato"/>
                <a:cs typeface="Lato"/>
              </a:rPr>
              <a:t>2022/23  </a:t>
            </a:r>
            <a:r>
              <a:rPr lang="en-GB" sz="3000" b="1" spc="10" dirty="0" smtClean="0">
                <a:solidFill>
                  <a:srgbClr val="ED6E4F"/>
                </a:solidFill>
                <a:latin typeface="Lato"/>
                <a:cs typeface="Lato"/>
              </a:rPr>
              <a:t>Coppice School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509227" y="5210777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509227" y="7191977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525712" y="1019935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521213" y="11202940"/>
            <a:ext cx="828073" cy="828073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525712" y="12178923"/>
            <a:ext cx="820988" cy="820988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57209" y="13184140"/>
            <a:ext cx="846182" cy="846182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EDA2FC74-7533-ED46-8343-FC430ED8F0B7}"/>
              </a:ext>
            </a:extLst>
          </p:cNvPr>
          <p:cNvSpPr txBox="1"/>
          <p:nvPr/>
        </p:nvSpPr>
        <p:spPr>
          <a:xfrm>
            <a:off x="1228364" y="3653064"/>
            <a:ext cx="1752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1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C8CF3722-6C53-134B-BE60-8B69F4CD55F9}"/>
              </a:ext>
            </a:extLst>
          </p:cNvPr>
          <p:cNvSpPr txBox="1"/>
          <p:nvPr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2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6B58FEF7-4367-E74A-9F47-3916CD4A58B1}"/>
              </a:ext>
            </a:extLst>
          </p:cNvPr>
          <p:cNvSpPr txBox="1"/>
          <p:nvPr/>
        </p:nvSpPr>
        <p:spPr>
          <a:xfrm>
            <a:off x="7997103" y="3636939"/>
            <a:ext cx="161679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30" dirty="0">
                <a:solidFill>
                  <a:srgbClr val="E8B463"/>
                </a:solidFill>
                <a:latin typeface="Lato"/>
                <a:cs typeface="Lato"/>
              </a:rPr>
              <a:t>Stage 1</a:t>
            </a:r>
            <a:endParaRPr lang="en-GB"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CD7B78E7-EF3F-3548-90BB-2D859049861B}"/>
              </a:ext>
            </a:extLst>
          </p:cNvPr>
          <p:cNvSpPr txBox="1"/>
          <p:nvPr/>
        </p:nvSpPr>
        <p:spPr>
          <a:xfrm>
            <a:off x="7997103" y="5596041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2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229067BE-2499-DB4F-83B9-41FB3080544E}"/>
              </a:ext>
            </a:extLst>
          </p:cNvPr>
          <p:cNvSpPr txBox="1"/>
          <p:nvPr/>
        </p:nvSpPr>
        <p:spPr>
          <a:xfrm>
            <a:off x="1377228" y="7582029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3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EB881F42-FD0B-C54A-B2B5-7F883639FF48}"/>
              </a:ext>
            </a:extLst>
          </p:cNvPr>
          <p:cNvSpPr txBox="1"/>
          <p:nvPr/>
        </p:nvSpPr>
        <p:spPr>
          <a:xfrm>
            <a:off x="8000389" y="7599411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3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6564407C-0D58-5F4F-968E-2CDA0125A895}"/>
              </a:ext>
            </a:extLst>
          </p:cNvPr>
          <p:cNvSpPr txBox="1"/>
          <p:nvPr/>
        </p:nvSpPr>
        <p:spPr>
          <a:xfrm>
            <a:off x="1377227" y="9629065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D6E4F"/>
                </a:solidFill>
                <a:latin typeface="Lato"/>
                <a:cs typeface="Lato"/>
              </a:rPr>
              <a:t>Stage 4</a:t>
            </a:r>
            <a:r>
              <a:rPr sz="3000" b="1" spc="-85" dirty="0">
                <a:solidFill>
                  <a:srgbClr val="ED6E4F"/>
                </a:solidFill>
                <a:latin typeface="Lato"/>
                <a:cs typeface="Lato"/>
              </a:rPr>
              <a:t> 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E4C26CF9-B9C1-2240-B9F7-860CD1732A7F}"/>
              </a:ext>
            </a:extLst>
          </p:cNvPr>
          <p:cNvSpPr txBox="1"/>
          <p:nvPr/>
        </p:nvSpPr>
        <p:spPr>
          <a:xfrm>
            <a:off x="7997102" y="9656818"/>
            <a:ext cx="134576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8B463"/>
                </a:solidFill>
                <a:latin typeface="Lato"/>
                <a:cs typeface="Lato"/>
              </a:rPr>
              <a:t>Stage 4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CEE517E9-0495-0146-9F48-920DD538C845}"/>
              </a:ext>
            </a:extLst>
          </p:cNvPr>
          <p:cNvSpPr txBox="1"/>
          <p:nvPr/>
        </p:nvSpPr>
        <p:spPr>
          <a:xfrm>
            <a:off x="1377228" y="11556524"/>
            <a:ext cx="145487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D6E4F"/>
                </a:solidFill>
                <a:latin typeface="Lato"/>
                <a:cs typeface="Lato"/>
              </a:rPr>
              <a:t>Stage 5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530D2EE6-8513-4E47-B848-D31AAC7E09EB}"/>
              </a:ext>
            </a:extLst>
          </p:cNvPr>
          <p:cNvSpPr txBox="1"/>
          <p:nvPr/>
        </p:nvSpPr>
        <p:spPr>
          <a:xfrm>
            <a:off x="7997103" y="11510464"/>
            <a:ext cx="134576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5</a:t>
            </a:r>
            <a:r>
              <a:rPr lang="en-GB" sz="3000" b="1" spc="-85" dirty="0">
                <a:solidFill>
                  <a:srgbClr val="E8B463"/>
                </a:solidFill>
                <a:latin typeface="Lato"/>
                <a:cs typeface="Lato"/>
              </a:rPr>
              <a:t> </a:t>
            </a:r>
            <a:endParaRPr lang="en-GB"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0440" y="12009386"/>
            <a:ext cx="1079086" cy="10790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30440" y="10145620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 Body tex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85" dirty="0" smtClean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190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Senior</dc:creator>
  <cp:lastModifiedBy>Tracey Senior</cp:lastModifiedBy>
  <cp:revision>15</cp:revision>
  <cp:lastPrinted>2022-10-06T12:34:29Z</cp:lastPrinted>
  <dcterms:created xsi:type="dcterms:W3CDTF">2020-04-16T08:53:31Z</dcterms:created>
  <dcterms:modified xsi:type="dcterms:W3CDTF">2022-10-06T12:34:53Z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