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16"/>
  </p:notesMasterIdLst>
  <p:handoutMasterIdLst>
    <p:handoutMasterId r:id="rId17"/>
  </p:handoutMasterIdLst>
  <p:sldIdLst>
    <p:sldId id="256" r:id="rId3"/>
    <p:sldId id="298" r:id="rId4"/>
    <p:sldId id="290" r:id="rId5"/>
    <p:sldId id="257" r:id="rId6"/>
    <p:sldId id="288" r:id="rId7"/>
    <p:sldId id="301" r:id="rId8"/>
    <p:sldId id="299" r:id="rId9"/>
    <p:sldId id="300" r:id="rId10"/>
    <p:sldId id="279" r:id="rId11"/>
    <p:sldId id="305" r:id="rId12"/>
    <p:sldId id="306" r:id="rId13"/>
    <p:sldId id="304"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00A874"/>
    <a:srgbClr val="E51C41"/>
    <a:srgbClr val="8F0D69"/>
    <a:srgbClr val="0071F8"/>
    <a:srgbClr val="FDB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2" autoAdjust="0"/>
    <p:restoredTop sz="83145" autoAdjust="0"/>
  </p:normalViewPr>
  <p:slideViewPr>
    <p:cSldViewPr snapToGrid="0">
      <p:cViewPr varScale="1">
        <p:scale>
          <a:sx n="52" d="100"/>
          <a:sy n="52" d="100"/>
        </p:scale>
        <p:origin x="1484" y="40"/>
      </p:cViewPr>
      <p:guideLst>
        <p:guide orient="horz" pos="2183"/>
        <p:guide pos="3840"/>
      </p:guideLst>
    </p:cSldViewPr>
  </p:slideViewPr>
  <p:notesTextViewPr>
    <p:cViewPr>
      <p:scale>
        <a:sx n="1" d="1"/>
        <a:sy n="1" d="1"/>
      </p:scale>
      <p:origin x="0" y="0"/>
    </p:cViewPr>
  </p:notesTextViewPr>
  <p:sorterViewPr>
    <p:cViewPr>
      <p:scale>
        <a:sx n="100" d="100"/>
        <a:sy n="100" d="100"/>
      </p:scale>
      <p:origin x="0" y="-5480"/>
    </p:cViewPr>
  </p:sorterViewPr>
  <p:notesViewPr>
    <p:cSldViewPr snapToGrid="0">
      <p:cViewPr varScale="1">
        <p:scale>
          <a:sx n="151" d="100"/>
          <a:sy n="151" d="100"/>
        </p:scale>
        <p:origin x="2136"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682A69-E674-4C01-9875-8C8D72C17017}" type="datetimeFigureOut">
              <a:rPr lang="en-GB" smtClean="0"/>
              <a:t>16/12/2019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88E85-73C1-49BB-91C3-D7101AB3A4DA}" type="slidenum">
              <a:rPr lang="en-GB" smtClean="0"/>
              <a:t>‹#›</a:t>
            </a:fld>
            <a:endParaRPr lang="en-GB" dirty="0"/>
          </a:p>
        </p:txBody>
      </p:sp>
    </p:spTree>
    <p:extLst>
      <p:ext uri="{BB962C8B-B14F-4D97-AF65-F5344CB8AC3E}">
        <p14:creationId xmlns:p14="http://schemas.microsoft.com/office/powerpoint/2010/main" val="4164861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6740D-2B66-4336-A5C9-E4B9CE8C44FF}" type="datetimeFigureOut">
              <a:rPr lang="en-GB" smtClean="0"/>
              <a:t>16/12/2019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FEFC6-968A-4BF9-8297-584C05FC74F1}" type="slidenum">
              <a:rPr lang="en-GB" smtClean="0"/>
              <a:t>‹#›</a:t>
            </a:fld>
            <a:endParaRPr lang="en-GB" dirty="0"/>
          </a:p>
        </p:txBody>
      </p:sp>
    </p:spTree>
    <p:extLst>
      <p:ext uri="{BB962C8B-B14F-4D97-AF65-F5344CB8AC3E}">
        <p14:creationId xmlns:p14="http://schemas.microsoft.com/office/powerpoint/2010/main" val="107128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is designed to help you work with learners with SEND so that they </a:t>
            </a:r>
          </a:p>
          <a:p>
            <a:pPr marL="171450" indent="-171450">
              <a:buFont typeface="Arial" panose="020B0604020202020204" pitchFamily="34" charset="0"/>
              <a:buChar char="•"/>
            </a:pPr>
            <a:r>
              <a:rPr lang="en-GB" dirty="0"/>
              <a:t>understand the relevance of maths and English to their future lives</a:t>
            </a:r>
          </a:p>
          <a:p>
            <a:pPr marL="171450" indent="-171450">
              <a:buFont typeface="Arial" panose="020B0604020202020204" pitchFamily="34" charset="0"/>
              <a:buChar char="•"/>
            </a:pPr>
            <a:r>
              <a:rPr lang="en-GB" dirty="0"/>
              <a:t>recognise why it is important that English and maths feature in their curriculum.</a:t>
            </a:r>
          </a:p>
          <a:p>
            <a:pPr marL="171450" indent="-171450">
              <a:buFont typeface="Arial" panose="020B0604020202020204" pitchFamily="34" charset="0"/>
              <a:buChar char="•"/>
            </a:pPr>
            <a:endParaRPr lang="en-GB" dirty="0"/>
          </a:p>
          <a:p>
            <a:r>
              <a:rPr lang="en-GB" dirty="0"/>
              <a:t>It contains two separate tasks which can be incorporated into English, maths, Functional Skills, employability or tutorial sessions:</a:t>
            </a:r>
          </a:p>
          <a:p>
            <a:endParaRPr lang="en-GB" dirty="0"/>
          </a:p>
          <a:p>
            <a:pPr marL="171450" indent="-171450">
              <a:buFont typeface="Arial" panose="020B0604020202020204" pitchFamily="34" charset="0"/>
              <a:buChar char="•"/>
            </a:pPr>
            <a:r>
              <a:rPr lang="en-GB" dirty="0"/>
              <a:t>My Job: focused on English and maths for work (see slides 2-6)</a:t>
            </a:r>
          </a:p>
          <a:p>
            <a:pPr marL="171450" indent="-171450">
              <a:buFont typeface="Arial" panose="020B0604020202020204" pitchFamily="34" charset="0"/>
              <a:buChar char="•"/>
            </a:pPr>
            <a:r>
              <a:rPr lang="en-GB" dirty="0"/>
              <a:t>My Life: focused predominantly on learners’ wider lives – living as independently as possible, being part of their communities and having an active social life (see slides 7-11).</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Learners can do both tasks or just one, according to their needs. You could split each task into two, looking at English and maths separately or deal with the two areas together.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For a very few learners, work may not be an appropriate goal and so they might only use the ‘My Life’ activity.  Where work is going to be a relatively small part of their adult lives, learners could just use the ‘My Life’ activity and include work within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Learners who are on a course, such as a supported internship, which has a very strong focus on employment might only use the ‘My Job’ activity.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Learners can use both activities if it would help to think about maths and English for work </a:t>
            </a:r>
            <a:r>
              <a:rPr lang="en-GB" i="1" dirty="0"/>
              <a:t>and</a:t>
            </a:r>
            <a:r>
              <a:rPr lang="en-GB" dirty="0"/>
              <a:t> for their adult lives more generally.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indent="0">
              <a:buFont typeface="Arial" panose="020B0604020202020204" pitchFamily="34" charset="0"/>
              <a:buNone/>
            </a:pPr>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278FEFC6-968A-4BF9-8297-584C05FC74F1}" type="slidenum">
              <a:rPr lang="en-GB" smtClean="0"/>
              <a:t>1</a:t>
            </a:fld>
            <a:endParaRPr lang="en-GB" dirty="0"/>
          </a:p>
        </p:txBody>
      </p:sp>
    </p:spTree>
    <p:extLst>
      <p:ext uri="{BB962C8B-B14F-4D97-AF65-F5344CB8AC3E}">
        <p14:creationId xmlns:p14="http://schemas.microsoft.com/office/powerpoint/2010/main" val="138970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substitute Makaton, </a:t>
            </a:r>
            <a:r>
              <a:rPr lang="en-GB" dirty="0" err="1"/>
              <a:t>Widgit</a:t>
            </a:r>
            <a:r>
              <a:rPr lang="en-GB" dirty="0"/>
              <a:t> or other symbols or words and phrases for the prompt pictures on the slide, as appropriate for your learners.</a:t>
            </a:r>
          </a:p>
          <a:p>
            <a:endParaRPr lang="en-GB" dirty="0"/>
          </a:p>
          <a:p>
            <a:r>
              <a:rPr lang="en-GB" dirty="0"/>
              <a:t>Encourage learners to think about the three key areas of: reading, writing and speaking and listening or otherwise communicating.  You may need to help learners recognise what ‘counts as English’ at the level at which they are working.  For example – reading might be about recognising signs and symbols rather than words or phrases, following visual prompts/instructions; recognising their own name in a list or a familiar destination displayed on a bus.  </a:t>
            </a:r>
          </a:p>
          <a:p>
            <a:endParaRPr lang="en-GB" dirty="0"/>
          </a:p>
          <a:p>
            <a:r>
              <a:rPr lang="en-GB" dirty="0"/>
              <a:t>Ask learners what different things they might need to read/recognise and why/when; when they might need to write something down or create text/images on a computer or digital device; who they might need to talk/otherwise communicate with, in what situations and for what purpose.  When will listening be particularly important?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find it useful to show one or more video clips of people carrying out a specific task at work (easily sourced from YouTube) in areas of interest to the learners.  Some learners will find it easier to spot the English skills when they can see them in action, rather than thinking about it in theory.  If you are looking at both maths </a:t>
            </a:r>
            <a:r>
              <a:rPr lang="en-GB" i="1" dirty="0"/>
              <a:t>and </a:t>
            </a:r>
            <a:r>
              <a:rPr lang="en-GB" dirty="0"/>
              <a:t>English skills in this activity, your learners could look for both sets of skills while watching a single video clip.</a:t>
            </a:r>
          </a:p>
          <a:p>
            <a:endParaRPr lang="en-GB" dirty="0"/>
          </a:p>
          <a:p>
            <a:r>
              <a:rPr lang="en-GB" dirty="0"/>
              <a:t>Keep the focus specific for each learner or group of learners with a shared job goal.  Think about the particular job role/working environment and associated tasks and responsibilities.</a:t>
            </a:r>
          </a:p>
          <a:p>
            <a:endParaRPr lang="en-GB" dirty="0"/>
          </a:p>
          <a:p>
            <a:r>
              <a:rPr lang="en-GB" dirty="0"/>
              <a:t>You can also extend the discussion, potentially working with a whole group to more generic work-related activity and the English skills involved with these: getting to and from work; booking leave; interacting with colleagues…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not essential that learners capture </a:t>
            </a:r>
            <a:r>
              <a:rPr lang="en-GB" i="1" dirty="0"/>
              <a:t>all</a:t>
            </a:r>
            <a:r>
              <a:rPr lang="en-GB" dirty="0"/>
              <a:t> the English skills inherent in their chosen job role; the purpose of the exercise is to help them see that there are lots of different elements of English involved in work – and that is why English is an important part of their curriculum.</a:t>
            </a:r>
          </a:p>
          <a:p>
            <a:endParaRPr lang="en-GB" dirty="0"/>
          </a:p>
          <a:p>
            <a:endParaRPr lang="en-GB" dirty="0"/>
          </a:p>
          <a:p>
            <a:r>
              <a:rPr lang="en-GB" dirty="0"/>
              <a:t>Learners can use a print-out of slide 5 to capture their ideas.</a:t>
            </a:r>
          </a:p>
          <a:p>
            <a:endParaRPr lang="en-GB" dirty="0"/>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11</a:t>
            </a:fld>
            <a:endParaRPr lang="en-GB" dirty="0"/>
          </a:p>
        </p:txBody>
      </p:sp>
    </p:spTree>
    <p:extLst>
      <p:ext uri="{BB962C8B-B14F-4D97-AF65-F5344CB8AC3E}">
        <p14:creationId xmlns:p14="http://schemas.microsoft.com/office/powerpoint/2010/main" val="244063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or teachers can customise this page with the name of the specific job role, a symbol or photo.</a:t>
            </a:r>
          </a:p>
          <a:p>
            <a:endParaRPr lang="en-GB" dirty="0"/>
          </a:p>
          <a:p>
            <a:r>
              <a:rPr lang="en-GB" dirty="0"/>
              <a:t>Learners can use it to record their ideas for English, maths and/or both sets of skills.</a:t>
            </a:r>
          </a:p>
          <a:p>
            <a:endParaRPr lang="en-GB" dirty="0"/>
          </a:p>
          <a:p>
            <a:r>
              <a:rPr lang="en-GB" dirty="0"/>
              <a:t>Or you could come up with another way to record and/or display their ideas.</a:t>
            </a:r>
          </a:p>
          <a:p>
            <a:endParaRPr lang="en-US" dirty="0"/>
          </a:p>
        </p:txBody>
      </p:sp>
      <p:sp>
        <p:nvSpPr>
          <p:cNvPr id="4" name="Slide Number Placeholder 3"/>
          <p:cNvSpPr>
            <a:spLocks noGrp="1"/>
          </p:cNvSpPr>
          <p:nvPr>
            <p:ph type="sldNum" sz="quarter" idx="5"/>
          </p:nvPr>
        </p:nvSpPr>
        <p:spPr/>
        <p:txBody>
          <a:bodyPr/>
          <a:lstStyle/>
          <a:p>
            <a:fld id="{278FEFC6-968A-4BF9-8297-584C05FC74F1}" type="slidenum">
              <a:rPr lang="en-GB" smtClean="0"/>
              <a:t>12</a:t>
            </a:fld>
            <a:endParaRPr lang="en-GB" dirty="0"/>
          </a:p>
        </p:txBody>
      </p:sp>
    </p:spTree>
    <p:extLst>
      <p:ext uri="{BB962C8B-B14F-4D97-AF65-F5344CB8AC3E}">
        <p14:creationId xmlns:p14="http://schemas.microsoft.com/office/powerpoint/2010/main" val="119237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use this example to show learners what you are expecting them to create.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very simple version based on the aspirations of a pre-Entry learner who wants to be able meet friends in town and have fun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you can take any approach you like to capturing the maths and English skills they have identified, for example through video.</a:t>
            </a:r>
          </a:p>
          <a:p>
            <a:endParaRPr lang="en-GB" dirty="0"/>
          </a:p>
          <a:p>
            <a:endParaRPr lang="en-GB" dirty="0"/>
          </a:p>
          <a:p>
            <a:endParaRPr lang="en-GB" dirty="0">
              <a:solidFill>
                <a:srgbClr val="7030A0"/>
              </a:solidFill>
            </a:endParaRPr>
          </a:p>
        </p:txBody>
      </p:sp>
      <p:sp>
        <p:nvSpPr>
          <p:cNvPr id="4" name="Slide Number Placeholder 3"/>
          <p:cNvSpPr>
            <a:spLocks noGrp="1"/>
          </p:cNvSpPr>
          <p:nvPr>
            <p:ph type="sldNum" sz="quarter" idx="5"/>
          </p:nvPr>
        </p:nvSpPr>
        <p:spPr/>
        <p:txBody>
          <a:bodyPr/>
          <a:lstStyle/>
          <a:p>
            <a:fld id="{278FEFC6-968A-4BF9-8297-584C05FC74F1}" type="slidenum">
              <a:rPr lang="en-GB" smtClean="0"/>
              <a:t>13</a:t>
            </a:fld>
            <a:endParaRPr lang="en-GB" dirty="0"/>
          </a:p>
        </p:txBody>
      </p:sp>
    </p:spTree>
    <p:extLst>
      <p:ext uri="{BB962C8B-B14F-4D97-AF65-F5344CB8AC3E}">
        <p14:creationId xmlns:p14="http://schemas.microsoft.com/office/powerpoint/2010/main" val="175106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think about the type of job they want in the future.  </a:t>
            </a:r>
          </a:p>
          <a:p>
            <a:endParaRPr lang="en-GB" dirty="0"/>
          </a:p>
          <a:p>
            <a:r>
              <a:rPr lang="en-GB" dirty="0"/>
              <a:t>You may need to spend some time on this question, depending how much exploratory work has already been done.  Learners who are not sure could pick a general area (working with animals, for example, rather than kennel assistant) or focus in on one of a number of possible jobs that they are considering.</a:t>
            </a:r>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3</a:t>
            </a:fld>
            <a:endParaRPr lang="en-GB" dirty="0"/>
          </a:p>
        </p:txBody>
      </p:sp>
    </p:spTree>
    <p:extLst>
      <p:ext uri="{BB962C8B-B14F-4D97-AF65-F5344CB8AC3E}">
        <p14:creationId xmlns:p14="http://schemas.microsoft.com/office/powerpoint/2010/main" val="381406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substitute Makaton, </a:t>
            </a:r>
            <a:r>
              <a:rPr lang="en-GB" dirty="0" err="1"/>
              <a:t>Widgit</a:t>
            </a:r>
            <a:r>
              <a:rPr lang="en-GB" dirty="0"/>
              <a:t> or other symbols or words and phrases for the prompt pictures in these slides, as appropriate for your learners.</a:t>
            </a:r>
          </a:p>
          <a:p>
            <a:endParaRPr lang="en-GB" dirty="0"/>
          </a:p>
          <a:p>
            <a:r>
              <a:rPr lang="en-GB" dirty="0"/>
              <a:t>Encourage learners to think about the three key areas of: measure, shape and space; numbers and the number system; handling information and data.  You may need to help learners recognise what ‘counts as maths’ at the level at which they are working.  For example – measure, shape and space at pre-Entry may include seeing the difference between long/short or heavy/light; recognising days of the week; being able to sequence morning and afternoon; respond to positional vocabulary in an instruction; know the difference between top and bottom…</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can also be useful to take a specific activity and unpick the actual maths skills it entails.  For example, checking sell-by dates on perishable items requires learners to be able recognise the date in different formats (e.g. 12.03.19, 12 March 2019, March 12) and determine whether a given date is the same as, comes before or comes after today’s date.  Learners who also have responsibility for stacking shelves may be asked to ensure goods with earlier sell-by dates are placed at the front.  This requires them to be able to sequence dates, sort by date and organise the goods within a given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find it useful to show one or more video clips of people carrying out a specific task at work (easily sourced from YouTube) in areas of interest to the learners.  Some learners will find it easier to spot the English skills when they can see them in action, rather than thinking about it in theory.  If you are looking at both maths and English skills in this activity, your learners could look for both sets of skills while watching a single video clip.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Try to keep the focus specific for each learner or group of learners with a shared job goal.  Think about the particular job role/working environment and associated tasks and responsibilities.  This will help show how maths is important for them as individuals.</a:t>
            </a:r>
          </a:p>
          <a:p>
            <a:endParaRPr lang="en-GB" dirty="0"/>
          </a:p>
          <a:p>
            <a:r>
              <a:rPr lang="en-GB" dirty="0"/>
              <a:t>You can also extend the discussion, potentially working with a whole group to more generic work-related activity and the maths skills involved with these: getting to and from work; waking up on time; taking breaks; booking leave; checking their pay….</a:t>
            </a:r>
          </a:p>
          <a:p>
            <a:endParaRPr lang="en-GB" dirty="0"/>
          </a:p>
          <a:p>
            <a:r>
              <a:rPr lang="en-GB" dirty="0"/>
              <a:t>It is not essential that learners capture </a:t>
            </a:r>
            <a:r>
              <a:rPr lang="en-GB" i="1" dirty="0"/>
              <a:t>all</a:t>
            </a:r>
            <a:r>
              <a:rPr lang="en-GB" dirty="0"/>
              <a:t> the maths skills inherent in their chosen job role; the purpose of the exercise is to help them see that there are lots of different elements of maths involved in work – and that is why maths is an important part of their curriculum.</a:t>
            </a:r>
          </a:p>
          <a:p>
            <a:endParaRPr lang="en-GB" dirty="0"/>
          </a:p>
          <a:p>
            <a:r>
              <a:rPr lang="en-GB" dirty="0"/>
              <a:t>Learners can use a print-out of slide 5 to record their ideas.</a:t>
            </a:r>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4</a:t>
            </a:fld>
            <a:endParaRPr lang="en-GB" dirty="0"/>
          </a:p>
        </p:txBody>
      </p:sp>
    </p:spTree>
    <p:extLst>
      <p:ext uri="{BB962C8B-B14F-4D97-AF65-F5344CB8AC3E}">
        <p14:creationId xmlns:p14="http://schemas.microsoft.com/office/powerpoint/2010/main" val="279203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substitute Makaton, </a:t>
            </a:r>
            <a:r>
              <a:rPr lang="en-GB" dirty="0" err="1"/>
              <a:t>Widgit</a:t>
            </a:r>
            <a:r>
              <a:rPr lang="en-GB" dirty="0"/>
              <a:t> or other symbols or words and phrases for the prompt pictures on the slide, as appropriate for your learners.</a:t>
            </a:r>
          </a:p>
          <a:p>
            <a:endParaRPr lang="en-GB" dirty="0"/>
          </a:p>
          <a:p>
            <a:r>
              <a:rPr lang="en-GB" dirty="0"/>
              <a:t>Encourage learners to think about the three key areas of: reading, writing and speaking and listening or otherwise communicating.  You may need to help learners recognise what ‘counts as English’ at the level at which they are working.  For example – reading might be about recognising signs and symbols rather than words or phrases, following visual prompts/instructions; recognising their own name in a list or a familiar destination displayed on a bus.  </a:t>
            </a:r>
          </a:p>
          <a:p>
            <a:endParaRPr lang="en-GB" dirty="0"/>
          </a:p>
          <a:p>
            <a:r>
              <a:rPr lang="en-GB" dirty="0"/>
              <a:t>Ask learners what different things they might need to read/recognise and why/when; when they might need to write something down or create text/images on a computer or digital device; who they might need to talk/otherwise communicate with, in what situations and for what purpose.  When will listening be particularly important?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find it useful to show one or more video clips of people carrying out a specific task at work (easily sourced from YouTube) in areas of interest to the learners.  Some learners will find it easier to spot the English skills when they can see them in action, rather than thinking about it in theory.  If you are looking at both maths </a:t>
            </a:r>
            <a:r>
              <a:rPr lang="en-GB" i="1" dirty="0"/>
              <a:t>and </a:t>
            </a:r>
            <a:r>
              <a:rPr lang="en-GB" dirty="0"/>
              <a:t>English skills in this activity, your learners could look for both sets of skills while watching a single video clip.</a:t>
            </a:r>
          </a:p>
          <a:p>
            <a:endParaRPr lang="en-GB" dirty="0"/>
          </a:p>
          <a:p>
            <a:r>
              <a:rPr lang="en-GB" dirty="0"/>
              <a:t>Keep the focus specific for each learner or group of learners with a shared job goal.  Think about the particular job role/working environment and associated tasks and responsibilities.</a:t>
            </a:r>
          </a:p>
          <a:p>
            <a:endParaRPr lang="en-GB" dirty="0"/>
          </a:p>
          <a:p>
            <a:r>
              <a:rPr lang="en-GB" dirty="0"/>
              <a:t>You can also extend the discussion, potentially working with a whole group to more generic work-related activity and the English skills involved with these: getting to and from work; booking leave; interacting with colleagues…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not essential that learners capture </a:t>
            </a:r>
            <a:r>
              <a:rPr lang="en-GB" i="1" dirty="0"/>
              <a:t>all</a:t>
            </a:r>
            <a:r>
              <a:rPr lang="en-GB" dirty="0"/>
              <a:t> the English skills inherent in their chosen job role; the purpose of the exercise is to help them see that there are lots of different elements of English involved in work – and that is why English is an important part of their curriculum.</a:t>
            </a:r>
          </a:p>
          <a:p>
            <a:endParaRPr lang="en-GB" dirty="0"/>
          </a:p>
          <a:p>
            <a:endParaRPr lang="en-GB" dirty="0"/>
          </a:p>
          <a:p>
            <a:r>
              <a:rPr lang="en-GB" dirty="0"/>
              <a:t>Learners can use a print-out of slide 5 to capture their ideas.</a:t>
            </a:r>
          </a:p>
          <a:p>
            <a:endParaRPr lang="en-GB" dirty="0"/>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5</a:t>
            </a:fld>
            <a:endParaRPr lang="en-GB" dirty="0"/>
          </a:p>
        </p:txBody>
      </p:sp>
    </p:spTree>
    <p:extLst>
      <p:ext uri="{BB962C8B-B14F-4D97-AF65-F5344CB8AC3E}">
        <p14:creationId xmlns:p14="http://schemas.microsoft.com/office/powerpoint/2010/main" val="206922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or teachers can customise this page with the name of the specific job role, a symbol or photo.</a:t>
            </a:r>
          </a:p>
          <a:p>
            <a:endParaRPr lang="en-GB" dirty="0"/>
          </a:p>
          <a:p>
            <a:r>
              <a:rPr lang="en-GB" dirty="0"/>
              <a:t>Learners can use it to record their ideas for English, maths and/or both sets of skills.</a:t>
            </a:r>
          </a:p>
          <a:p>
            <a:endParaRPr lang="en-GB" dirty="0"/>
          </a:p>
          <a:p>
            <a:r>
              <a:rPr lang="en-GB" dirty="0"/>
              <a:t>Or you could come up with another way to record and/or display their ideas.</a:t>
            </a:r>
          </a:p>
          <a:p>
            <a:endParaRPr lang="en-US" dirty="0"/>
          </a:p>
        </p:txBody>
      </p:sp>
      <p:sp>
        <p:nvSpPr>
          <p:cNvPr id="4" name="Slide Number Placeholder 3"/>
          <p:cNvSpPr>
            <a:spLocks noGrp="1"/>
          </p:cNvSpPr>
          <p:nvPr>
            <p:ph type="sldNum" sz="quarter" idx="5"/>
          </p:nvPr>
        </p:nvSpPr>
        <p:spPr/>
        <p:txBody>
          <a:bodyPr/>
          <a:lstStyle/>
          <a:p>
            <a:fld id="{278FEFC6-968A-4BF9-8297-584C05FC74F1}" type="slidenum">
              <a:rPr lang="en-GB" smtClean="0"/>
              <a:t>6</a:t>
            </a:fld>
            <a:endParaRPr lang="en-GB" dirty="0"/>
          </a:p>
        </p:txBody>
      </p:sp>
    </p:spTree>
    <p:extLst>
      <p:ext uri="{BB962C8B-B14F-4D97-AF65-F5344CB8AC3E}">
        <p14:creationId xmlns:p14="http://schemas.microsoft.com/office/powerpoint/2010/main" val="162658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FEFC6-968A-4BF9-8297-584C05FC74F1}" type="slidenum">
              <a:rPr lang="en-GB" smtClean="0"/>
              <a:t>7</a:t>
            </a:fld>
            <a:endParaRPr lang="en-GB" dirty="0"/>
          </a:p>
        </p:txBody>
      </p:sp>
    </p:spTree>
    <p:extLst>
      <p:ext uri="{BB962C8B-B14F-4D97-AF65-F5344CB8AC3E}">
        <p14:creationId xmlns:p14="http://schemas.microsoft.com/office/powerpoint/2010/main" val="241828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FEFC6-968A-4BF9-8297-584C05FC74F1}" type="slidenum">
              <a:rPr lang="en-GB" smtClean="0"/>
              <a:t>8</a:t>
            </a:fld>
            <a:endParaRPr lang="en-GB" dirty="0"/>
          </a:p>
        </p:txBody>
      </p:sp>
    </p:spTree>
    <p:extLst>
      <p:ext uri="{BB962C8B-B14F-4D97-AF65-F5344CB8AC3E}">
        <p14:creationId xmlns:p14="http://schemas.microsoft.com/office/powerpoint/2010/main" val="198954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this activity in </a:t>
            </a:r>
            <a:r>
              <a:rPr lang="en-GB" b="1" dirty="0"/>
              <a:t>addition to </a:t>
            </a:r>
            <a:r>
              <a:rPr lang="en-GB" dirty="0"/>
              <a:t>or </a:t>
            </a:r>
            <a:r>
              <a:rPr lang="en-GB" b="1" dirty="0"/>
              <a:t>instead of </a:t>
            </a:r>
            <a:r>
              <a:rPr lang="en-GB" dirty="0"/>
              <a:t>the previous ‘What job do I want?’ activity.  </a:t>
            </a:r>
          </a:p>
          <a:p>
            <a:endParaRPr lang="en-GB" dirty="0"/>
          </a:p>
          <a:p>
            <a:r>
              <a:rPr lang="en-GB" dirty="0"/>
              <a:t>If they have already completed a one-page profile, an EHC Plan or captured aspirations for the future in another way, you can refer to this.</a:t>
            </a:r>
          </a:p>
          <a:p>
            <a:endParaRPr lang="en-GB" dirty="0"/>
          </a:p>
          <a:p>
            <a:r>
              <a:rPr lang="en-GB" dirty="0"/>
              <a:t>Encourage learners to think about </a:t>
            </a:r>
          </a:p>
          <a:p>
            <a:pPr marL="171450" indent="-171450">
              <a:buFont typeface="Arial" panose="020B0604020202020204" pitchFamily="34" charset="0"/>
              <a:buChar char="•"/>
            </a:pPr>
            <a:r>
              <a:rPr lang="en-GB" dirty="0"/>
              <a:t>where they want to live, in what sort of housing, with whom (represented by the house in the top left corner)*</a:t>
            </a:r>
          </a:p>
          <a:p>
            <a:pPr marL="171450" indent="-171450">
              <a:buFont typeface="Arial" panose="020B0604020202020204" pitchFamily="34" charset="0"/>
              <a:buChar char="•"/>
            </a:pPr>
            <a:r>
              <a:rPr lang="en-GB" dirty="0"/>
              <a:t>what do they want to be able to do for themselves – e.g. in terms of looking after themselves and their homes, or accessing their communities (represented by the images relating to travel, cooking and shopping in the top right corner)*</a:t>
            </a:r>
          </a:p>
          <a:p>
            <a:pPr marL="171450" indent="-171450">
              <a:buFont typeface="Arial" panose="020B0604020202020204" pitchFamily="34" charset="0"/>
              <a:buChar char="•"/>
            </a:pPr>
            <a:r>
              <a:rPr lang="en-GB" dirty="0"/>
              <a:t>How they want to spend their spare time/socialise/keep active (represented by the images relating to activities in the bottom right corner)*</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*You can substitute Makaton, </a:t>
            </a:r>
            <a:r>
              <a:rPr lang="en-GB" dirty="0" err="1"/>
              <a:t>Widgit</a:t>
            </a:r>
            <a:r>
              <a:rPr lang="en-GB" dirty="0"/>
              <a:t> or other symbols or words and phrases for the prompt pictures on the slide, as appropriate for your learners.</a:t>
            </a:r>
          </a:p>
          <a:p>
            <a:pPr marL="171450" indent="-171450">
              <a:buFont typeface="Arial" panose="020B0604020202020204" pitchFamily="34" charset="0"/>
              <a:buChar char="•"/>
            </a:pPr>
            <a:endParaRPr lang="en-GB" dirty="0"/>
          </a:p>
          <a:p>
            <a:r>
              <a:rPr lang="en-GB" dirty="0"/>
              <a:t>For some learners, it may be more appropriate to focus on just one area at a time, perhaps working with a particular goal that they have already identified, e.g. use public transport to get to and from town.</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9</a:t>
            </a:fld>
            <a:endParaRPr lang="en-GB" dirty="0"/>
          </a:p>
        </p:txBody>
      </p:sp>
    </p:spTree>
    <p:extLst>
      <p:ext uri="{BB962C8B-B14F-4D97-AF65-F5344CB8AC3E}">
        <p14:creationId xmlns:p14="http://schemas.microsoft.com/office/powerpoint/2010/main" val="405190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substitute Makaton, </a:t>
            </a:r>
            <a:r>
              <a:rPr lang="en-GB" dirty="0" err="1"/>
              <a:t>Widgit</a:t>
            </a:r>
            <a:r>
              <a:rPr lang="en-GB" dirty="0"/>
              <a:t> or other symbols or words and phrases for the prompt pictures in these slides, as appropriate for your learners.</a:t>
            </a:r>
          </a:p>
          <a:p>
            <a:endParaRPr lang="en-GB" dirty="0"/>
          </a:p>
          <a:p>
            <a:r>
              <a:rPr lang="en-GB" dirty="0"/>
              <a:t>Encourage learners to think about the three key areas of: measure, shape and space; numbers and the number system; handling information and data.  You may need to help learners recognise what ‘counts as maths’ at the level at which they are working.  For example – measure, shape and space at pre-Entry may include seeing the difference between long/short or heavy/light; recognising days of the week; being able to sequence morning and afternoon; respond to positional vocabulary in an instruction; know the difference between top and bottom…</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can also be useful to take a specific activity and unpick the actual maths skills it entails.  For example, checking sell-by dates on perishable items requires learners to be able recognise the date in different formats (e.g. 12.03.19, 12 March 2019, March 12) and determine whether a given date is the same as, comes before or comes after today’s date.  Learners who also have responsibility for stacking shelves may be asked to ensure goods with earlier sell-by dates are placed at the front.  This requires them to be able to sequence dates, sort by date and organise the goods within a given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might find it useful to show one or more video clips of people carrying out a specific task at work (easily sourced from YouTube) in areas of interest to the learners.  Some learners will find it easier to spot the English skills when they can see them in action, rather than thinking about it in theory.  If you are looking at both maths and English skills in this activity, your learners could look for both sets of skills while watching a single video clip.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Try to keep the focus specific for each learner or group of learners with a shared job goal.  Think about the particular job role/working environment and associated tasks and responsibilities.  This will help show how maths is important for them as individuals.</a:t>
            </a:r>
          </a:p>
          <a:p>
            <a:endParaRPr lang="en-GB" dirty="0"/>
          </a:p>
          <a:p>
            <a:r>
              <a:rPr lang="en-GB" dirty="0"/>
              <a:t>You can also extend the discussion, potentially working with a whole group to more generic work-related activity and the maths skills involved with these: getting to and from work; waking up on time; taking breaks; booking leave; checking their pay….</a:t>
            </a:r>
          </a:p>
          <a:p>
            <a:endParaRPr lang="en-GB" dirty="0"/>
          </a:p>
          <a:p>
            <a:r>
              <a:rPr lang="en-GB" dirty="0"/>
              <a:t>It is not essential that learners capture </a:t>
            </a:r>
            <a:r>
              <a:rPr lang="en-GB" i="1" dirty="0"/>
              <a:t>all</a:t>
            </a:r>
            <a:r>
              <a:rPr lang="en-GB" dirty="0"/>
              <a:t> the maths skills inherent in their chosen job role; the purpose of the exercise is to help them see that there are lots of different elements of maths involved in work – and that is why maths is an important part of their curriculum.</a:t>
            </a:r>
          </a:p>
          <a:p>
            <a:endParaRPr lang="en-GB" dirty="0"/>
          </a:p>
          <a:p>
            <a:r>
              <a:rPr lang="en-GB" dirty="0"/>
              <a:t>Learners can use a print-out of slide 5 to record their ideas.</a:t>
            </a:r>
          </a:p>
          <a:p>
            <a:endParaRPr lang="en-GB" dirty="0"/>
          </a:p>
        </p:txBody>
      </p:sp>
      <p:sp>
        <p:nvSpPr>
          <p:cNvPr id="4" name="Slide Number Placeholder 3"/>
          <p:cNvSpPr>
            <a:spLocks noGrp="1"/>
          </p:cNvSpPr>
          <p:nvPr>
            <p:ph type="sldNum" sz="quarter" idx="5"/>
          </p:nvPr>
        </p:nvSpPr>
        <p:spPr/>
        <p:txBody>
          <a:bodyPr/>
          <a:lstStyle/>
          <a:p>
            <a:fld id="{278FEFC6-968A-4BF9-8297-584C05FC74F1}" type="slidenum">
              <a:rPr lang="en-GB" smtClean="0"/>
              <a:t>10</a:t>
            </a:fld>
            <a:endParaRPr lang="en-GB" dirty="0"/>
          </a:p>
        </p:txBody>
      </p:sp>
    </p:spTree>
    <p:extLst>
      <p:ext uri="{BB962C8B-B14F-4D97-AF65-F5344CB8AC3E}">
        <p14:creationId xmlns:p14="http://schemas.microsoft.com/office/powerpoint/2010/main" val="2653591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753E8-CAB4-3643-A9D2-0B66D05CF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765" b="9830"/>
          <a:stretch/>
        </p:blipFill>
        <p:spPr>
          <a:xfrm>
            <a:off x="0" y="0"/>
            <a:ext cx="12192000" cy="6858000"/>
          </a:xfrm>
          <a:prstGeom prst="rect">
            <a:avLst/>
          </a:prstGeom>
          <a:solidFill>
            <a:srgbClr val="BE0064"/>
          </a:solidFill>
        </p:spPr>
      </p:pic>
      <p:sp>
        <p:nvSpPr>
          <p:cNvPr id="2" name="Title 1"/>
          <p:cNvSpPr>
            <a:spLocks noGrp="1"/>
          </p:cNvSpPr>
          <p:nvPr>
            <p:ph type="ctrTitle" hasCustomPrompt="1"/>
          </p:nvPr>
        </p:nvSpPr>
        <p:spPr>
          <a:xfrm>
            <a:off x="5184986" y="2895873"/>
            <a:ext cx="6637646" cy="1683461"/>
          </a:xfrm>
          <a:solidFill>
            <a:srgbClr val="BE0064"/>
          </a:solidFill>
        </p:spPr>
        <p:txBody>
          <a:bodyPr anchor="ctr">
            <a:noAutofit/>
          </a:bodyPr>
          <a:lstStyle>
            <a:lvl1pPr algn="l">
              <a:defRPr sz="44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5190812" y="4816304"/>
            <a:ext cx="6637646" cy="1683461"/>
          </a:xfrm>
          <a:prstGeom prst="rect">
            <a:avLst/>
          </a:prstGeom>
          <a:solidFill>
            <a:schemeClr val="tx1"/>
          </a:solidFill>
        </p:spPr>
        <p:txBody>
          <a:bodyPr>
            <a:normAutofit/>
          </a:bodyPr>
          <a:lstStyle>
            <a:lvl1pPr marL="0" indent="0" algn="l">
              <a:buNone/>
              <a:defRPr sz="18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995251" y="221"/>
            <a:ext cx="2200626" cy="1511921"/>
          </a:xfrm>
          <a:prstGeom prst="rect">
            <a:avLst/>
          </a:prstGeom>
        </p:spPr>
      </p:pic>
      <p:sp>
        <p:nvSpPr>
          <p:cNvPr id="9" name="Text Placeholder 10"/>
          <p:cNvSpPr>
            <a:spLocks noGrp="1"/>
          </p:cNvSpPr>
          <p:nvPr>
            <p:ph type="body" sz="quarter" idx="14"/>
          </p:nvPr>
        </p:nvSpPr>
        <p:spPr>
          <a:xfrm>
            <a:off x="5164575" y="5233153"/>
            <a:ext cx="4805486" cy="504056"/>
          </a:xfrm>
          <a:prstGeom prst="rect">
            <a:avLst/>
          </a:prstGeo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80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4837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632" y="457200"/>
            <a:ext cx="4253393"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4953597" y="1888423"/>
            <a:ext cx="6735563" cy="3972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518632" y="2057400"/>
            <a:ext cx="425339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12393" y="6356350"/>
            <a:ext cx="2743200" cy="365125"/>
          </a:xfrm>
          <a:prstGeom prst="rect">
            <a:avLst/>
          </a:prstGeom>
        </p:spPr>
        <p:txBody>
          <a:bodyPr/>
          <a:lstStyle/>
          <a:p>
            <a:fld id="{76283464-09C3-4009-A56A-A05FDD53A486}" type="datetimeFigureOut">
              <a:rPr lang="en-GB" smtClean="0"/>
              <a:t>16/12/2019</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Tree>
    <p:extLst>
      <p:ext uri="{BB962C8B-B14F-4D97-AF65-F5344CB8AC3E}">
        <p14:creationId xmlns:p14="http://schemas.microsoft.com/office/powerpoint/2010/main" val="152635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72C5-778B-1E4B-9323-3119A8E4E0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E084E90-6D74-4A4B-B8B1-600A1EF864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F38221-E273-9448-8913-B46C79181BC4}"/>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06CE6775-F7E4-4245-8C55-966F80FCB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2A456-C5DF-2F41-89DD-E2BA3B3E513C}"/>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187894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6C0-2B06-4F4D-8190-904EDF1397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440DB82-2F83-124B-B51E-08E3D9D3F4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FA60A3-55D3-9543-8CBA-F19DF150877A}"/>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6E85D4B3-211A-2A44-AE25-571557B8A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66ACD-5500-184B-B1D1-596B6511EDBC}"/>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51119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FDBC-A1AD-C045-96FB-4A52011C48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77D481-CAFF-0A41-9141-B378FC969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88F607-AEBC-9647-B034-0E43A7063A7D}"/>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C4F6866D-D543-D448-BE5A-9C9184768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9569-8B10-7946-8F80-98EA9AD809D6}"/>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100860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D3CD-F933-3549-A54D-D7BC86F23E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F2103E-0290-4549-9911-B8EA6A4D2C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3F0094-06A0-844E-A8A6-2F2360D230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1A0FA6-8697-0C4E-BD69-164D3A737817}"/>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6" name="Footer Placeholder 5">
            <a:extLst>
              <a:ext uri="{FF2B5EF4-FFF2-40B4-BE49-F238E27FC236}">
                <a16:creationId xmlns:a16="http://schemas.microsoft.com/office/drawing/2014/main" id="{1F6A8E5D-0FBB-C64D-A0AD-66E101EFC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1F139-6134-E64E-B9A2-85E27ED32A39}"/>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1449363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E10B-28D2-DC46-8758-6CA2ED7A56B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E7977E-EE68-2843-8A0F-7CE64A560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382C88-05CD-6044-8259-D958DEA19A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F2F41C-CDA8-9F42-80F3-36A8BC4510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9A96FE-B3DE-924A-8B2C-6F1FB6EA32E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F3A3793-B59F-1649-90D7-26BA57A46EAF}"/>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8" name="Footer Placeholder 7">
            <a:extLst>
              <a:ext uri="{FF2B5EF4-FFF2-40B4-BE49-F238E27FC236}">
                <a16:creationId xmlns:a16="http://schemas.microsoft.com/office/drawing/2014/main" id="{5525C75A-8C26-234D-BFF3-2419E6829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DD6BCD-8C37-1847-AAE9-CD6261549915}"/>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13837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BCFE-4357-8A42-A896-4841B3F86FB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5351B0-89DC-9B48-9DBD-00F48DEFEF41}"/>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4" name="Footer Placeholder 3">
            <a:extLst>
              <a:ext uri="{FF2B5EF4-FFF2-40B4-BE49-F238E27FC236}">
                <a16:creationId xmlns:a16="http://schemas.microsoft.com/office/drawing/2014/main" id="{C844478F-E76E-FA46-A209-4846236CC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171B55-CF6F-AE4A-8E3A-682CB8D346D0}"/>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247005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C7405-AD22-C54A-935C-106E5866F624}"/>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3" name="Footer Placeholder 2">
            <a:extLst>
              <a:ext uri="{FF2B5EF4-FFF2-40B4-BE49-F238E27FC236}">
                <a16:creationId xmlns:a16="http://schemas.microsoft.com/office/drawing/2014/main" id="{21ACCEEE-FCB7-2944-947F-D08E6D785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8F55A-15D9-114B-92D1-60177D5AFFD7}"/>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341104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1ECF-59A6-8447-8020-01A2B0206C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4B2047-12BB-314C-9645-864A96E98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A44B21-1269-2B45-9E53-AFF3515A8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297E37-C444-1445-B97D-05706B455829}"/>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6" name="Footer Placeholder 5">
            <a:extLst>
              <a:ext uri="{FF2B5EF4-FFF2-40B4-BE49-F238E27FC236}">
                <a16:creationId xmlns:a16="http://schemas.microsoft.com/office/drawing/2014/main" id="{2AA19549-F4C5-FD46-A1F5-35980C446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4C05E-A4EE-6347-A213-AEFA9DCF22FE}"/>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161346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25C6-3DFF-584D-B66B-28DA8B91D7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57FF48-E9F4-5A4B-AC3E-EC7289154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130C5-13E1-8744-9778-BA0E7D16C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B0B9CA-ABA6-8E4C-AE97-52CC0F0A644F}"/>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6" name="Footer Placeholder 5">
            <a:extLst>
              <a:ext uri="{FF2B5EF4-FFF2-40B4-BE49-F238E27FC236}">
                <a16:creationId xmlns:a16="http://schemas.microsoft.com/office/drawing/2014/main" id="{8C04789B-3FB2-8E47-8E97-EFE17C6D8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8E868-2AF1-474B-9324-DB72FA9B2B5E}"/>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45920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136497" y="747741"/>
            <a:ext cx="11565961" cy="5429222"/>
          </a:xfrm>
          <a:prstGeom prst="rect">
            <a:avLst/>
          </a:prstGeom>
        </p:spPr>
        <p:txBody>
          <a:bodyPr/>
          <a:lstStyle>
            <a:lvl1pPr marL="0" indent="0">
              <a:buFontTx/>
              <a:buNone/>
              <a:defRPr sz="4000" b="1">
                <a:solidFill>
                  <a:srgbClr val="BE0064"/>
                </a:solidFill>
              </a:defRPr>
            </a:lvl1pPr>
            <a:lvl2pPr marL="0" indent="0">
              <a:buFontTx/>
              <a:buNone/>
              <a:defRPr/>
            </a:lvl2pPr>
          </a:lstStyle>
          <a:p>
            <a:pPr lvl="0"/>
            <a:r>
              <a:rPr lang="en-US" dirty="0"/>
              <a:t>CLICK TO EDIT MASTER TEXT STYLES</a:t>
            </a:r>
          </a:p>
          <a:p>
            <a:pPr lvl="1"/>
            <a:r>
              <a:rPr lang="en-US" dirty="0"/>
              <a:t>Second level</a:t>
            </a:r>
          </a:p>
        </p:txBody>
      </p:sp>
      <p:sp>
        <p:nvSpPr>
          <p:cNvPr id="7"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8" name="Slide Number Placeholder 5"/>
          <p:cNvSpPr>
            <a:spLocks noGrp="1"/>
          </p:cNvSpPr>
          <p:nvPr>
            <p:ph type="sldNum" sz="quarter" idx="4"/>
          </p:nvPr>
        </p:nvSpPr>
        <p:spPr>
          <a:xfrm>
            <a:off x="9240503" y="6356350"/>
            <a:ext cx="2743200" cy="365125"/>
          </a:xfrm>
          <a:prstGeom prst="rect">
            <a:avLst/>
          </a:prstGeom>
        </p:spPr>
        <p:txBody>
          <a:bodyPr/>
          <a:lstStyle>
            <a:lvl1pPr algn="r">
              <a:defRPr sz="1000" b="1">
                <a:latin typeface="Arial"/>
                <a:cs typeface="Arial"/>
              </a:defRPr>
            </a:lvl1pPr>
          </a:lstStyle>
          <a:p>
            <a:fld id="{2F697F01-E954-4AEB-8672-134210947D2D}" type="slidenum">
              <a:rPr lang="en-GB" smtClean="0"/>
              <a:pPr/>
              <a:t>‹#›</a:t>
            </a:fld>
            <a:endParaRPr lang="en-GB" dirty="0"/>
          </a:p>
        </p:txBody>
      </p:sp>
    </p:spTree>
    <p:extLst>
      <p:ext uri="{BB962C8B-B14F-4D97-AF65-F5344CB8AC3E}">
        <p14:creationId xmlns:p14="http://schemas.microsoft.com/office/powerpoint/2010/main" val="2833089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D55E-428D-A843-990E-F2D8CA999F1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E6C874-5E91-D749-BC30-495844B2AA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666601-2165-2343-8269-ACE864AA3402}"/>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96629E1A-D04E-FC43-863E-FD33F4450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FCFBB-4D36-774F-85D2-6A8297CB11AD}"/>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2351732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53F257-D566-9D4B-943C-23373273504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6E5BC1-BE2A-A749-ABF9-3949781F05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A11C31-1AB4-7E42-B858-CCC8F2C2ADC5}"/>
              </a:ext>
            </a:extLst>
          </p:cNvPr>
          <p:cNvSpPr>
            <a:spLocks noGrp="1"/>
          </p:cNvSpPr>
          <p:nvPr>
            <p:ph type="dt" sz="half" idx="10"/>
          </p:nvPr>
        </p:nvSpPr>
        <p:spPr/>
        <p:txBody>
          <a:body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4F665868-698F-594D-9A41-B7BED037F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87BB6-1A58-5A4F-8B9F-57EE431B7BD4}"/>
              </a:ext>
            </a:extLst>
          </p:cNvPr>
          <p:cNvSpPr>
            <a:spLocks noGrp="1"/>
          </p:cNvSpPr>
          <p:nvPr>
            <p:ph type="sldNum" sz="quarter" idx="12"/>
          </p:nvPr>
        </p:nvSpPr>
        <p:spPr/>
        <p:txBody>
          <a:bodyPr/>
          <a:lstStyle/>
          <a:p>
            <a:fld id="{18002B8D-CD49-8C4D-A144-D285CD490B0C}" type="slidenum">
              <a:rPr lang="en-US" smtClean="0"/>
              <a:t>‹#›</a:t>
            </a:fld>
            <a:endParaRPr lang="en-US"/>
          </a:p>
        </p:txBody>
      </p:sp>
    </p:spTree>
    <p:extLst>
      <p:ext uri="{BB962C8B-B14F-4D97-AF65-F5344CB8AC3E}">
        <p14:creationId xmlns:p14="http://schemas.microsoft.com/office/powerpoint/2010/main" val="290787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433" y="741806"/>
            <a:ext cx="5750676" cy="5435157"/>
          </a:xfrm>
          <a:prstGeom prst="rect">
            <a:avLst/>
          </a:prstGeom>
        </p:spPr>
        <p:txBody>
          <a:bodyPr/>
          <a:lstStyle>
            <a:lvl1pPr marL="0" indent="0">
              <a:buFontTx/>
              <a:buNone/>
              <a:defRPr b="1">
                <a:solidFill>
                  <a:srgbClr val="BE0064"/>
                </a:solidFill>
              </a:defRPr>
            </a:lvl1pPr>
          </a:lstStyle>
          <a:p>
            <a:pPr lvl="0"/>
            <a:r>
              <a:rPr lang="en-US" dirty="0"/>
              <a:t>Click to edit Master text styles</a:t>
            </a:r>
          </a:p>
        </p:txBody>
      </p:sp>
      <p:sp>
        <p:nvSpPr>
          <p:cNvPr id="4" name="Content Placeholder 3"/>
          <p:cNvSpPr>
            <a:spLocks noGrp="1"/>
          </p:cNvSpPr>
          <p:nvPr>
            <p:ph sz="half" idx="2" hasCustomPrompt="1"/>
          </p:nvPr>
        </p:nvSpPr>
        <p:spPr>
          <a:xfrm>
            <a:off x="6213581" y="741806"/>
            <a:ext cx="5762546" cy="5435157"/>
          </a:xfrm>
          <a:prstGeom prst="rect">
            <a:avLst/>
          </a:prstGeom>
        </p:spPr>
        <p:txBody>
          <a:bodyPr/>
          <a:lstStyle>
            <a:lvl2pPr marL="0" indent="0">
              <a:buFontTx/>
              <a:buNone/>
              <a:defRPr/>
            </a:lvl2pPr>
          </a:lstStyle>
          <a:p>
            <a:pPr lvl="1"/>
            <a:r>
              <a:rPr lang="en-US" dirty="0"/>
              <a:t>Second level</a:t>
            </a:r>
          </a:p>
        </p:txBody>
      </p:sp>
      <p:sp>
        <p:nvSpPr>
          <p:cNvPr id="7" name="Slide Number Placeholder 6"/>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
        <p:nvSpPr>
          <p:cNvPr id="8" name="Date Placeholder 3"/>
          <p:cNvSpPr>
            <a:spLocks noGrp="1"/>
          </p:cNvSpPr>
          <p:nvPr>
            <p:ph type="dt" sz="half" idx="13"/>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Tree>
    <p:extLst>
      <p:ext uri="{BB962C8B-B14F-4D97-AF65-F5344CB8AC3E}">
        <p14:creationId xmlns:p14="http://schemas.microsoft.com/office/powerpoint/2010/main" val="129430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433" y="3893000"/>
            <a:ext cx="5750676" cy="2283963"/>
          </a:xfrm>
          <a:prstGeom prst="rect">
            <a:avLst/>
          </a:prstGeom>
        </p:spPr>
        <p:txBody>
          <a:bodyPr/>
          <a:lstStyle>
            <a:lvl1pPr marL="0" indent="0">
              <a:buFontTx/>
              <a:buNone/>
              <a:defRPr sz="2000" b="1">
                <a:solidFill>
                  <a:schemeClr val="tx1"/>
                </a:solidFill>
              </a:defRPr>
            </a:lvl1pPr>
            <a:lvl2pPr marL="0" indent="0">
              <a:buFontTx/>
              <a:buNone/>
              <a:defRPr sz="2000"/>
            </a:lvl2pPr>
          </a:lstStyle>
          <a:p>
            <a:pPr lvl="0"/>
            <a:r>
              <a:rPr lang="en-US" dirty="0"/>
              <a:t>Click to edit Master text styles</a:t>
            </a:r>
          </a:p>
          <a:p>
            <a:pPr lvl="1"/>
            <a:r>
              <a:rPr lang="en-US" dirty="0"/>
              <a:t>Copy here</a:t>
            </a:r>
          </a:p>
        </p:txBody>
      </p:sp>
      <p:sp>
        <p:nvSpPr>
          <p:cNvPr id="7" name="Slide Number Placeholder 6"/>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
        <p:nvSpPr>
          <p:cNvPr id="8" name="Date Placeholder 3"/>
          <p:cNvSpPr>
            <a:spLocks noGrp="1"/>
          </p:cNvSpPr>
          <p:nvPr>
            <p:ph type="dt" sz="half" idx="13"/>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6" name="Picture Placeholder 5"/>
          <p:cNvSpPr>
            <a:spLocks noGrp="1"/>
          </p:cNvSpPr>
          <p:nvPr>
            <p:ph type="pic" sz="quarter" idx="14"/>
          </p:nvPr>
        </p:nvSpPr>
        <p:spPr>
          <a:xfrm>
            <a:off x="142431" y="723900"/>
            <a:ext cx="5750677" cy="3062288"/>
          </a:xfrm>
          <a:prstGeom prst="rect">
            <a:avLst/>
          </a:prstGeom>
        </p:spPr>
        <p:txBody>
          <a:bodyPr vert="horz"/>
          <a:lstStyle/>
          <a:p>
            <a:endParaRPr lang="en-US"/>
          </a:p>
        </p:txBody>
      </p:sp>
      <p:sp>
        <p:nvSpPr>
          <p:cNvPr id="9" name="Picture Placeholder 5"/>
          <p:cNvSpPr>
            <a:spLocks noGrp="1"/>
          </p:cNvSpPr>
          <p:nvPr>
            <p:ph type="pic" sz="quarter" idx="15"/>
          </p:nvPr>
        </p:nvSpPr>
        <p:spPr>
          <a:xfrm>
            <a:off x="6205744" y="722005"/>
            <a:ext cx="5750677" cy="3062288"/>
          </a:xfrm>
          <a:prstGeom prst="rect">
            <a:avLst/>
          </a:prstGeom>
        </p:spPr>
        <p:txBody>
          <a:bodyPr vert="horz"/>
          <a:lstStyle/>
          <a:p>
            <a:endParaRPr lang="en-US"/>
          </a:p>
        </p:txBody>
      </p:sp>
      <p:sp>
        <p:nvSpPr>
          <p:cNvPr id="10" name="Content Placeholder 2"/>
          <p:cNvSpPr>
            <a:spLocks noGrp="1"/>
          </p:cNvSpPr>
          <p:nvPr>
            <p:ph sz="half" idx="16"/>
          </p:nvPr>
        </p:nvSpPr>
        <p:spPr>
          <a:xfrm>
            <a:off x="6205746" y="3891104"/>
            <a:ext cx="5750676" cy="2283963"/>
          </a:xfrm>
          <a:prstGeom prst="rect">
            <a:avLst/>
          </a:prstGeom>
        </p:spPr>
        <p:txBody>
          <a:bodyPr/>
          <a:lstStyle>
            <a:lvl1pPr marL="0" indent="0">
              <a:buFontTx/>
              <a:buNone/>
              <a:defRPr sz="2000" b="1">
                <a:solidFill>
                  <a:schemeClr val="tx1"/>
                </a:solidFill>
              </a:defRPr>
            </a:lvl1pPr>
            <a:lvl2pPr marL="0" indent="0">
              <a:buFontTx/>
              <a:buNone/>
              <a:defRPr sz="2000"/>
            </a:lvl2pPr>
          </a:lstStyle>
          <a:p>
            <a:pPr lvl="0"/>
            <a:r>
              <a:rPr lang="en-US" dirty="0"/>
              <a:t>Click to edit Master text styles</a:t>
            </a:r>
          </a:p>
          <a:p>
            <a:pPr lvl="1"/>
            <a:r>
              <a:rPr lang="en-US" dirty="0"/>
              <a:t>Copy here</a:t>
            </a:r>
          </a:p>
        </p:txBody>
      </p:sp>
    </p:spTree>
    <p:extLst>
      <p:ext uri="{BB962C8B-B14F-4D97-AF65-F5344CB8AC3E}">
        <p14:creationId xmlns:p14="http://schemas.microsoft.com/office/powerpoint/2010/main" val="22758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187091" y="6356350"/>
            <a:ext cx="2743200" cy="365125"/>
          </a:xfrm>
          <a:prstGeom prst="rect">
            <a:avLst/>
          </a:prstGeom>
        </p:spPr>
        <p:txBody>
          <a:bodyPr/>
          <a:lstStyle/>
          <a:p>
            <a:fld id="{2F697F01-E954-4AEB-8672-134210947D2D}" type="slidenum">
              <a:rPr lang="en-GB" smtClean="0"/>
              <a:t>‹#›</a:t>
            </a:fld>
            <a:endParaRPr lang="en-GB" dirty="0"/>
          </a:p>
        </p:txBody>
      </p:sp>
      <p:sp>
        <p:nvSpPr>
          <p:cNvPr id="7"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Tree>
    <p:extLst>
      <p:ext uri="{BB962C8B-B14F-4D97-AF65-F5344CB8AC3E}">
        <p14:creationId xmlns:p14="http://schemas.microsoft.com/office/powerpoint/2010/main" val="31947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512393" y="6356350"/>
            <a:ext cx="2743200" cy="365125"/>
          </a:xfrm>
          <a:prstGeom prst="rect">
            <a:avLst/>
          </a:prstGeom>
        </p:spPr>
        <p:txBody>
          <a:bodyPr/>
          <a:lstStyle/>
          <a:p>
            <a:fld id="{76283464-09C3-4009-A56A-A05FDD53A486}" type="datetimeFigureOut">
              <a:rPr lang="en-GB" smtClean="0"/>
              <a:t>16/12/2019</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Tree>
    <p:extLst>
      <p:ext uri="{BB962C8B-B14F-4D97-AF65-F5344CB8AC3E}">
        <p14:creationId xmlns:p14="http://schemas.microsoft.com/office/powerpoint/2010/main" val="41837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12393" y="6356350"/>
            <a:ext cx="2743200" cy="365125"/>
          </a:xfrm>
          <a:prstGeom prst="rect">
            <a:avLst/>
          </a:prstGeom>
        </p:spPr>
        <p:txBody>
          <a:bodyPr/>
          <a:lstStyle/>
          <a:p>
            <a:fld id="{76283464-09C3-4009-A56A-A05FDD53A486}" type="datetimeFigureOut">
              <a:rPr lang="en-GB" smtClean="0"/>
              <a:t>16/12/2019</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Tree>
    <p:extLst>
      <p:ext uri="{BB962C8B-B14F-4D97-AF65-F5344CB8AC3E}">
        <p14:creationId xmlns:p14="http://schemas.microsoft.com/office/powerpoint/2010/main" val="276489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BE006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5184986" y="2895873"/>
            <a:ext cx="6637646" cy="1683461"/>
          </a:xfrm>
          <a:solidFill>
            <a:schemeClr val="bg1"/>
          </a:solidFill>
        </p:spPr>
        <p:txBody>
          <a:bodyPr anchor="ctr">
            <a:noAutofit/>
          </a:bodyPr>
          <a:lstStyle>
            <a:lvl1pPr algn="l">
              <a:defRPr sz="9600" b="1">
                <a:solidFill>
                  <a:srgbClr val="000000"/>
                </a:solidFill>
              </a:defRPr>
            </a:lvl1pPr>
          </a:lstStyle>
          <a:p>
            <a:r>
              <a:rPr lang="en-US" dirty="0"/>
              <a:t>01</a:t>
            </a:r>
            <a:endParaRPr lang="en-GB" dirty="0"/>
          </a:p>
        </p:txBody>
      </p:sp>
      <p:sp>
        <p:nvSpPr>
          <p:cNvPr id="8" name="Subtitle 2"/>
          <p:cNvSpPr>
            <a:spLocks noGrp="1"/>
          </p:cNvSpPr>
          <p:nvPr>
            <p:ph type="subTitle" idx="1" hasCustomPrompt="1"/>
          </p:nvPr>
        </p:nvSpPr>
        <p:spPr>
          <a:xfrm>
            <a:off x="5190812" y="4816304"/>
            <a:ext cx="6637646" cy="1683461"/>
          </a:xfrm>
          <a:prstGeom prst="rect">
            <a:avLst/>
          </a:prstGeom>
          <a:solidFill>
            <a:schemeClr val="tx1"/>
          </a:solidFill>
        </p:spPr>
        <p:txBody>
          <a:bodyPr anchor="ctr">
            <a:normAutofit/>
          </a:bodyPr>
          <a:lstStyle>
            <a:lvl1pPr marL="0" indent="0" algn="l">
              <a:buNone/>
              <a:defRPr sz="4000" b="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423EFB67-2ECF-104C-8638-7DDC5770CE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95251" y="221"/>
            <a:ext cx="2200625" cy="1511921"/>
          </a:xfrm>
          <a:prstGeom prst="rect">
            <a:avLst/>
          </a:prstGeom>
        </p:spPr>
      </p:pic>
    </p:spTree>
    <p:extLst>
      <p:ext uri="{BB962C8B-B14F-4D97-AF65-F5344CB8AC3E}">
        <p14:creationId xmlns:p14="http://schemas.microsoft.com/office/powerpoint/2010/main" val="31645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282" y="457200"/>
            <a:ext cx="4246744"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735487"/>
            <a:ext cx="6519270" cy="4125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525282" y="2057400"/>
            <a:ext cx="424674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12393" y="6356350"/>
            <a:ext cx="2743200" cy="365125"/>
          </a:xfrm>
          <a:prstGeom prst="rect">
            <a:avLst/>
          </a:prstGeom>
        </p:spPr>
        <p:txBody>
          <a:bodyPr/>
          <a:lstStyle/>
          <a:p>
            <a:fld id="{76283464-09C3-4009-A56A-A05FDD53A486}" type="datetimeFigureOut">
              <a:rPr lang="en-GB" smtClean="0"/>
              <a:t>16/12/2019</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949705" y="6356350"/>
            <a:ext cx="2743200" cy="365125"/>
          </a:xfrm>
          <a:prstGeom prst="rect">
            <a:avLst/>
          </a:prstGeom>
        </p:spPr>
        <p:txBody>
          <a:bodyPr/>
          <a:lstStyle/>
          <a:p>
            <a:fld id="{2F697F01-E954-4AEB-8672-134210947D2D}" type="slidenum">
              <a:rPr lang="en-GB" smtClean="0"/>
              <a:t>‹#›</a:t>
            </a:fld>
            <a:endParaRPr lang="en-GB" dirty="0"/>
          </a:p>
        </p:txBody>
      </p:sp>
    </p:spTree>
    <p:extLst>
      <p:ext uri="{BB962C8B-B14F-4D97-AF65-F5344CB8AC3E}">
        <p14:creationId xmlns:p14="http://schemas.microsoft.com/office/powerpoint/2010/main" val="206489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584" y="157287"/>
            <a:ext cx="5511233" cy="466035"/>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8"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9" name="Slide Number Placeholder 5"/>
          <p:cNvSpPr>
            <a:spLocks noGrp="1"/>
          </p:cNvSpPr>
          <p:nvPr>
            <p:ph type="sldNum" sz="quarter" idx="4"/>
          </p:nvPr>
        </p:nvSpPr>
        <p:spPr>
          <a:xfrm>
            <a:off x="9240503" y="6356350"/>
            <a:ext cx="2743200" cy="365125"/>
          </a:xfrm>
          <a:prstGeom prst="rect">
            <a:avLst/>
          </a:prstGeom>
        </p:spPr>
        <p:txBody>
          <a:bodyPr/>
          <a:lstStyle>
            <a:lvl1pPr algn="r">
              <a:defRPr sz="1000" b="1">
                <a:latin typeface="Arial"/>
                <a:cs typeface="Arial"/>
              </a:defRPr>
            </a:lvl1pPr>
          </a:lstStyle>
          <a:p>
            <a:fld id="{2F697F01-E954-4AEB-8672-134210947D2D}" type="slidenum">
              <a:rPr lang="en-GB" smtClean="0"/>
              <a:pPr/>
              <a:t>‹#›</a:t>
            </a:fld>
            <a:endParaRPr lang="en-GB" dirty="0"/>
          </a:p>
        </p:txBody>
      </p:sp>
    </p:spTree>
    <p:extLst>
      <p:ext uri="{BB962C8B-B14F-4D97-AF65-F5344CB8AC3E}">
        <p14:creationId xmlns:p14="http://schemas.microsoft.com/office/powerpoint/2010/main" val="2270545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1"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2000" b="1"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60F99-B869-4B47-9147-F526F37DF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9BF4A7-BC45-3C4D-87CB-E28CB8F11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E29380-E495-2B47-B263-C483DA0561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4A4FC-96B4-1642-806B-423835DB1238}" type="datetimeFigureOut">
              <a:rPr lang="en-US" smtClean="0"/>
              <a:t>12/16/2019</a:t>
            </a:fld>
            <a:endParaRPr lang="en-US"/>
          </a:p>
        </p:txBody>
      </p:sp>
      <p:sp>
        <p:nvSpPr>
          <p:cNvPr id="5" name="Footer Placeholder 4">
            <a:extLst>
              <a:ext uri="{FF2B5EF4-FFF2-40B4-BE49-F238E27FC236}">
                <a16:creationId xmlns:a16="http://schemas.microsoft.com/office/drawing/2014/main" id="{1CD69024-AC65-D84B-95D5-E889AC932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489A3E-883F-EA4C-A226-01FEB8977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02B8D-CD49-8C4D-A144-D285CD490B0C}" type="slidenum">
              <a:rPr lang="en-US" smtClean="0"/>
              <a:t>‹#›</a:t>
            </a:fld>
            <a:endParaRPr lang="en-US"/>
          </a:p>
        </p:txBody>
      </p:sp>
    </p:spTree>
    <p:extLst>
      <p:ext uri="{BB962C8B-B14F-4D97-AF65-F5344CB8AC3E}">
        <p14:creationId xmlns:p14="http://schemas.microsoft.com/office/powerpoint/2010/main" val="14698273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en/shapes-actions-computer-symbol-27522/"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ixabay.com/en/cup-kitchen-measure-measuring-158985/" TargetMode="External"/><Relationship Id="rId11" Type="http://schemas.openxmlformats.org/officeDocument/2006/relationships/image" Target="../media/image2.emf"/><Relationship Id="rId5" Type="http://schemas.openxmlformats.org/officeDocument/2006/relationships/image" Target="../media/image9.png"/><Relationship Id="rId10" Type="http://schemas.openxmlformats.org/officeDocument/2006/relationships/hyperlink" Target="https://pixabay.com/en/pie-chart-graph-circle-information-34974/" TargetMode="External"/><Relationship Id="rId4" Type="http://schemas.openxmlformats.org/officeDocument/2006/relationships/hyperlink" Target="https://en.wikipedia.org/wiki/Elementary_arithmetic" TargetMode="Externa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emf"/><Relationship Id="rId7" Type="http://schemas.openxmlformats.org/officeDocument/2006/relationships/hyperlink" Target="http://www.publicdomainpictures.net/view-image.php?image=42217&amp;picture=writing-hand-silhouet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hyperlink" Target="https://commons.wikimedia.org/wiki/File:Black_Cartoon_Male_Using_A_Desktop_Computer_At_Work.svg" TargetMode="External"/><Relationship Id="rId5" Type="http://schemas.openxmlformats.org/officeDocument/2006/relationships/hyperlink" Target="https://pixabay.com/en/reading-manual-docs-help-book-man-99244/"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www.span3853.julieannward.com/lib/exe/detail.php?id=inicio_del_grupo_cuatro&amp;media=btyooebtl.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emf"/><Relationship Id="rId7" Type="http://schemas.openxmlformats.org/officeDocument/2006/relationships/hyperlink" Target="http://www.publicdomainpictures.net/view-image.php?image=202581&amp;picture=red-b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pngimg.com/download/5729" TargetMode="External"/><Relationship Id="rId4" Type="http://schemas.openxmlformats.org/officeDocument/2006/relationships/image" Target="../media/image20.png"/><Relationship Id="rId9" Type="http://schemas.openxmlformats.org/officeDocument/2006/relationships/hyperlink" Target="http://pngimg.com/download/23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en/shapes-actions-computer-symbol-27522/"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cup-kitchen-measure-measuring-158985/" TargetMode="External"/><Relationship Id="rId11" Type="http://schemas.openxmlformats.org/officeDocument/2006/relationships/image" Target="../media/image2.emf"/><Relationship Id="rId5" Type="http://schemas.openxmlformats.org/officeDocument/2006/relationships/image" Target="../media/image9.png"/><Relationship Id="rId10" Type="http://schemas.openxmlformats.org/officeDocument/2006/relationships/hyperlink" Target="https://pixabay.com/en/pie-chart-graph-circle-information-34974/" TargetMode="External"/><Relationship Id="rId4" Type="http://schemas.openxmlformats.org/officeDocument/2006/relationships/hyperlink" Target="https://en.wikipedia.org/wiki/Elementary_arithmetic"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emf"/><Relationship Id="rId7" Type="http://schemas.openxmlformats.org/officeDocument/2006/relationships/hyperlink" Target="http://www.publicdomainpictures.net/view-image.php?image=42217&amp;picture=writing-hand-silhouett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hyperlink" Target="https://commons.wikimedia.org/wiki/File:Black_Cartoon_Male_Using_A_Desktop_Computer_At_Work.svg" TargetMode="External"/><Relationship Id="rId5" Type="http://schemas.openxmlformats.org/officeDocument/2006/relationships/hyperlink" Target="https://pixabay.com/en/reading-manual-docs-help-book-man-99244/" TargetMode="Externa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hyperlink" Target="http://www.span3853.julieannward.com/lib/exe/detail.php?id=inicio_del_grupo_cuatro&amp;media=btyooebtl.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hyperlink" Target="http://www.padhuskitchen.com/2011/07/bachelors-recipes-bachelors-cooking.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hyperlink" Target="http://www.publicdomainfiles.com/show_file.php?id=13925079017339" TargetMode="External"/><Relationship Id="rId5" Type="http://schemas.openxmlformats.org/officeDocument/2006/relationships/hyperlink" Target="http://www.freestockphotos.biz/stockphoto/14414"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en.wikipedia.org/wiki/London_Bu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BE0064"/>
          </a:solidFill>
        </p:spPr>
        <p:txBody>
          <a:bodyPr>
            <a:normAutofit/>
          </a:bodyPr>
          <a:lstStyle/>
          <a:p>
            <a:r>
              <a:rPr lang="en-GB" sz="4600" dirty="0">
                <a:latin typeface="Arial"/>
                <a:cs typeface="Arial"/>
              </a:rPr>
              <a:t>My plans for the future</a:t>
            </a:r>
          </a:p>
        </p:txBody>
      </p:sp>
      <p:sp>
        <p:nvSpPr>
          <p:cNvPr id="3" name="Subtitle 2"/>
          <p:cNvSpPr>
            <a:spLocks noGrp="1"/>
          </p:cNvSpPr>
          <p:nvPr>
            <p:ph type="subTitle" idx="1"/>
          </p:nvPr>
        </p:nvSpPr>
        <p:spPr/>
        <p:txBody>
          <a:bodyPr anchor="ctr">
            <a:normAutofit/>
          </a:bodyPr>
          <a:lstStyle/>
          <a:p>
            <a:r>
              <a:rPr lang="en-US" sz="4000" dirty="0"/>
              <a:t>How English and </a:t>
            </a:r>
            <a:r>
              <a:rPr lang="en-US" sz="4000" dirty="0" err="1"/>
              <a:t>maths</a:t>
            </a:r>
            <a:r>
              <a:rPr lang="en-US" sz="4000" dirty="0"/>
              <a:t> will help me</a:t>
            </a:r>
          </a:p>
        </p:txBody>
      </p:sp>
    </p:spTree>
    <p:extLst>
      <p:ext uri="{BB962C8B-B14F-4D97-AF65-F5344CB8AC3E}">
        <p14:creationId xmlns:p14="http://schemas.microsoft.com/office/powerpoint/2010/main" val="2183535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4" y="157287"/>
            <a:ext cx="8347200" cy="466035"/>
          </a:xfrm>
        </p:spPr>
        <p:txBody>
          <a:bodyPr>
            <a:noAutofit/>
          </a:bodyPr>
          <a:lstStyle/>
          <a:p>
            <a:r>
              <a:rPr lang="en-GB" sz="4000" dirty="0">
                <a:solidFill>
                  <a:srgbClr val="000000"/>
                </a:solidFill>
              </a:rPr>
              <a:t>What maths skills will I need?</a:t>
            </a:r>
          </a:p>
        </p:txBody>
      </p:sp>
      <p:sp>
        <p:nvSpPr>
          <p:cNvPr id="4"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5" name="Slide Number Placeholder 5"/>
          <p:cNvSpPr>
            <a:spLocks noGrp="1"/>
          </p:cNvSpPr>
          <p:nvPr>
            <p:ph type="sldNum" sz="quarter" idx="4"/>
          </p:nvPr>
        </p:nvSpPr>
        <p:spPr>
          <a:xfrm>
            <a:off x="9240503" y="6356350"/>
            <a:ext cx="2743200" cy="365125"/>
          </a:xfrm>
          <a:prstGeom prst="rect">
            <a:avLst/>
          </a:prstGeom>
        </p:spPr>
        <p:txBody>
          <a:bodyPr/>
          <a:lstStyle>
            <a:lvl1pPr algn="r">
              <a:defRPr sz="1000" b="1">
                <a:latin typeface="Arial"/>
                <a:cs typeface="Arial"/>
              </a:defRPr>
            </a:lvl1pPr>
          </a:lstStyle>
          <a:p>
            <a:fld id="{2F697F01-E954-4AEB-8672-134210947D2D}" type="slidenum">
              <a:rPr lang="en-GB" smtClean="0"/>
              <a:pPr/>
              <a:t>10</a:t>
            </a:fld>
            <a:endParaRPr lang="en-GB" dirty="0"/>
          </a:p>
        </p:txBody>
      </p:sp>
      <p:pic>
        <p:nvPicPr>
          <p:cNvPr id="7" name="Picture 6" descr="A picture containing object, kit, clock&#10;&#10;Description automatically generated">
            <a:extLst>
              <a:ext uri="{FF2B5EF4-FFF2-40B4-BE49-F238E27FC236}">
                <a16:creationId xmlns:a16="http://schemas.microsoft.com/office/drawing/2014/main" id="{4BD2B816-909E-9847-BC49-0C2F8B95477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7923" y="2388197"/>
            <a:ext cx="2245714" cy="224571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F1EE344-867F-EC4F-9084-62469E7DEA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25416" y="2465259"/>
            <a:ext cx="2739784" cy="2063398"/>
          </a:xfrm>
          <a:prstGeom prst="rect">
            <a:avLst/>
          </a:prstGeom>
        </p:spPr>
      </p:pic>
      <p:pic>
        <p:nvPicPr>
          <p:cNvPr id="10" name="Picture 9" descr="A close up of a logo&#10;&#10;Description automatically generated">
            <a:extLst>
              <a:ext uri="{FF2B5EF4-FFF2-40B4-BE49-F238E27FC236}">
                <a16:creationId xmlns:a16="http://schemas.microsoft.com/office/drawing/2014/main" id="{ACFF0309-D0B5-F54F-AEEE-0B52CE89438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91546" y="2473428"/>
            <a:ext cx="2035961" cy="2055229"/>
          </a:xfrm>
          <a:prstGeom prst="rect">
            <a:avLst/>
          </a:prstGeom>
        </p:spPr>
      </p:pic>
      <p:pic>
        <p:nvPicPr>
          <p:cNvPr id="11" name="Picture 10" descr="A close up of a logo&#10;&#10;Description automatically generated">
            <a:extLst>
              <a:ext uri="{FF2B5EF4-FFF2-40B4-BE49-F238E27FC236}">
                <a16:creationId xmlns:a16="http://schemas.microsoft.com/office/drawing/2014/main" id="{DE28D783-9FC6-524E-B80B-0044D37E665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507759" y="2473428"/>
            <a:ext cx="2336318" cy="2055229"/>
          </a:xfrm>
          <a:prstGeom prst="rect">
            <a:avLst/>
          </a:prstGeom>
        </p:spPr>
      </p:pic>
      <p:pic>
        <p:nvPicPr>
          <p:cNvPr id="12" name="Picture 11">
            <a:extLst>
              <a:ext uri="{FF2B5EF4-FFF2-40B4-BE49-F238E27FC236}">
                <a16:creationId xmlns:a16="http://schemas.microsoft.com/office/drawing/2014/main" id="{3638E6B9-BF8A-1540-A2F6-31FE48BC418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Tree>
    <p:extLst>
      <p:ext uri="{BB962C8B-B14F-4D97-AF65-F5344CB8AC3E}">
        <p14:creationId xmlns:p14="http://schemas.microsoft.com/office/powerpoint/2010/main" val="123755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4" y="157287"/>
            <a:ext cx="8615338" cy="466035"/>
          </a:xfrm>
        </p:spPr>
        <p:txBody>
          <a:bodyPr>
            <a:noAutofit/>
          </a:bodyPr>
          <a:lstStyle/>
          <a:p>
            <a:r>
              <a:rPr lang="en-GB" sz="4000" dirty="0">
                <a:solidFill>
                  <a:srgbClr val="000000"/>
                </a:solidFill>
              </a:rPr>
              <a:t>What English skills will I need?</a:t>
            </a:r>
          </a:p>
        </p:txBody>
      </p:sp>
      <p:sp>
        <p:nvSpPr>
          <p:cNvPr id="5" name="Date Placeholder 3"/>
          <p:cNvSpPr>
            <a:spLocks noGrp="1"/>
          </p:cNvSpPr>
          <p:nvPr>
            <p:ph type="dt" sz="half" idx="2"/>
          </p:nvPr>
        </p:nvSpPr>
        <p:spPr>
          <a:prstGeom prst="rect">
            <a:avLst/>
          </a:prstGeom>
        </p:spPr>
        <p:txBody>
          <a:bodyPr/>
          <a:lstStyle>
            <a:lvl1pPr>
              <a:defRPr sz="800" b="1">
                <a:latin typeface="Arial"/>
                <a:cs typeface="Arial"/>
              </a:defRPr>
            </a:lvl1pPr>
          </a:lstStyle>
          <a:p>
            <a:r>
              <a:rPr lang="en-GB" dirty="0"/>
              <a:t>EDUCATION &amp; TRAINING FOUNDATION</a:t>
            </a:r>
          </a:p>
        </p:txBody>
      </p:sp>
      <p:sp>
        <p:nvSpPr>
          <p:cNvPr id="6" name="Slide Number Placeholder 5"/>
          <p:cNvSpPr>
            <a:spLocks noGrp="1"/>
          </p:cNvSpPr>
          <p:nvPr>
            <p:ph type="sldNum" sz="quarter" idx="4"/>
          </p:nvPr>
        </p:nvSpPr>
        <p:spPr>
          <a:prstGeom prst="rect">
            <a:avLst/>
          </a:prstGeom>
        </p:spPr>
        <p:txBody>
          <a:bodyPr/>
          <a:lstStyle>
            <a:lvl1pPr algn="r">
              <a:defRPr sz="1000" b="1">
                <a:latin typeface="Arial"/>
                <a:cs typeface="Arial"/>
              </a:defRPr>
            </a:lvl1pPr>
          </a:lstStyle>
          <a:p>
            <a:fld id="{2F697F01-E954-4AEB-8672-134210947D2D}" type="slidenum">
              <a:rPr lang="en-GB" smtClean="0"/>
              <a:pPr/>
              <a:t>11</a:t>
            </a:fld>
            <a:endParaRPr lang="en-GB" dirty="0"/>
          </a:p>
        </p:txBody>
      </p:sp>
      <p:pic>
        <p:nvPicPr>
          <p:cNvPr id="7" name="Picture 6">
            <a:extLst>
              <a:ext uri="{FF2B5EF4-FFF2-40B4-BE49-F238E27FC236}">
                <a16:creationId xmlns:a16="http://schemas.microsoft.com/office/drawing/2014/main" id="{B4F44E61-C1C7-064A-AAB8-6CDE0BEF55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0EC5EE0-BF60-704B-BE28-95D3038541B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3089" y="2412320"/>
            <a:ext cx="2033360" cy="203336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667C8C9-F3C4-264E-953C-DBEDCB55002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45776" y="2411699"/>
            <a:ext cx="2033360" cy="20333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4D40CB04-6C9B-544E-A7CC-F0C149EC378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669809" y="2289688"/>
            <a:ext cx="3086113" cy="2314585"/>
          </a:xfrm>
          <a:prstGeom prst="rect">
            <a:avLst/>
          </a:prstGeom>
        </p:spPr>
      </p:pic>
      <p:pic>
        <p:nvPicPr>
          <p:cNvPr id="15" name="Picture 14" descr="A picture containing room, computer&#10;&#10;Description automatically generated">
            <a:extLst>
              <a:ext uri="{FF2B5EF4-FFF2-40B4-BE49-F238E27FC236}">
                <a16:creationId xmlns:a16="http://schemas.microsoft.com/office/drawing/2014/main" id="{D7ABB580-E681-B849-9672-AE27E8D83ED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240503" y="2213458"/>
            <a:ext cx="2314701" cy="2475905"/>
          </a:xfrm>
          <a:prstGeom prst="rect">
            <a:avLst/>
          </a:prstGeom>
        </p:spPr>
      </p:pic>
    </p:spTree>
    <p:extLst>
      <p:ext uri="{BB962C8B-B14F-4D97-AF65-F5344CB8AC3E}">
        <p14:creationId xmlns:p14="http://schemas.microsoft.com/office/powerpoint/2010/main" val="152937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4BCBBB-9E7D-7F47-B118-5CEA6B9DDCB1}"/>
              </a:ext>
            </a:extLst>
          </p:cNvPr>
          <p:cNvSpPr>
            <a:spLocks noGrp="1"/>
          </p:cNvSpPr>
          <p:nvPr>
            <p:ph type="title"/>
          </p:nvPr>
        </p:nvSpPr>
        <p:spPr>
          <a:xfrm>
            <a:off x="4426744" y="2999478"/>
            <a:ext cx="3338511" cy="466035"/>
          </a:xfrm>
        </p:spPr>
        <p:txBody>
          <a:bodyPr>
            <a:noAutofit/>
          </a:bodyPr>
          <a:lstStyle/>
          <a:p>
            <a:r>
              <a:rPr lang="en-US" sz="7500" dirty="0"/>
              <a:t>My life</a:t>
            </a:r>
          </a:p>
        </p:txBody>
      </p:sp>
      <p:pic>
        <p:nvPicPr>
          <p:cNvPr id="7" name="Picture 6">
            <a:extLst>
              <a:ext uri="{FF2B5EF4-FFF2-40B4-BE49-F238E27FC236}">
                <a16:creationId xmlns:a16="http://schemas.microsoft.com/office/drawing/2014/main" id="{1B929E16-71C6-C046-AAD9-699D0B583A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Tree>
    <p:extLst>
      <p:ext uri="{BB962C8B-B14F-4D97-AF65-F5344CB8AC3E}">
        <p14:creationId xmlns:p14="http://schemas.microsoft.com/office/powerpoint/2010/main" val="144857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0A67D9C-0389-514B-91F6-EC56477FA12D}"/>
              </a:ext>
            </a:extLst>
          </p:cNvPr>
          <p:cNvSpPr/>
          <p:nvPr/>
        </p:nvSpPr>
        <p:spPr>
          <a:xfrm>
            <a:off x="399051" y="1446326"/>
            <a:ext cx="2756263" cy="4669613"/>
          </a:xfrm>
          <a:prstGeom prst="rect">
            <a:avLst/>
          </a:prstGeom>
          <a:ln w="63500">
            <a:solidFill>
              <a:srgbClr val="BE00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E0064"/>
              </a:solidFill>
            </a:endParaRPr>
          </a:p>
        </p:txBody>
      </p:sp>
      <p:sp>
        <p:nvSpPr>
          <p:cNvPr id="4" name="Date Placeholder 3"/>
          <p:cNvSpPr>
            <a:spLocks noGrp="1"/>
          </p:cNvSpPr>
          <p:nvPr>
            <p:ph type="dt" sz="half" idx="2"/>
          </p:nvPr>
        </p:nvSpPr>
        <p:spPr>
          <a:prstGeom prst="rect">
            <a:avLst/>
          </a:prstGeom>
        </p:spPr>
        <p:txBody>
          <a:bodyPr/>
          <a:lstStyle>
            <a:lvl1pPr>
              <a:defRPr sz="800" b="1">
                <a:latin typeface="Arial"/>
                <a:cs typeface="Arial"/>
              </a:defRPr>
            </a:lvl1pPr>
          </a:lstStyle>
          <a:p>
            <a:r>
              <a:rPr lang="en-GB" dirty="0"/>
              <a:t>EDUCATION &amp; TRAINING FOUNDATION</a:t>
            </a:r>
          </a:p>
        </p:txBody>
      </p:sp>
      <p:sp>
        <p:nvSpPr>
          <p:cNvPr id="5" name="Slide Number Placeholder 5"/>
          <p:cNvSpPr>
            <a:spLocks noGrp="1"/>
          </p:cNvSpPr>
          <p:nvPr>
            <p:ph type="sldNum" sz="quarter" idx="4"/>
          </p:nvPr>
        </p:nvSpPr>
        <p:spPr>
          <a:prstGeom prst="rect">
            <a:avLst/>
          </a:prstGeom>
        </p:spPr>
        <p:txBody>
          <a:bodyPr/>
          <a:lstStyle>
            <a:lvl1pPr algn="r">
              <a:defRPr sz="1000" b="1">
                <a:latin typeface="Arial"/>
                <a:cs typeface="Arial"/>
              </a:defRPr>
            </a:lvl1pPr>
          </a:lstStyle>
          <a:p>
            <a:fld id="{2F697F01-E954-4AEB-8672-134210947D2D}" type="slidenum">
              <a:rPr lang="en-GB" smtClean="0"/>
              <a:pPr/>
              <a:t>13</a:t>
            </a:fld>
            <a:endParaRPr lang="en-GB" dirty="0"/>
          </a:p>
        </p:txBody>
      </p:sp>
      <p:sp>
        <p:nvSpPr>
          <p:cNvPr id="10" name="Rectangle 9">
            <a:extLst>
              <a:ext uri="{FF2B5EF4-FFF2-40B4-BE49-F238E27FC236}">
                <a16:creationId xmlns:a16="http://schemas.microsoft.com/office/drawing/2014/main" id="{87F6476F-E468-734E-BDEA-532C8750BA5C}"/>
              </a:ext>
            </a:extLst>
          </p:cNvPr>
          <p:cNvSpPr/>
          <p:nvPr/>
        </p:nvSpPr>
        <p:spPr>
          <a:xfrm>
            <a:off x="3521122" y="1446326"/>
            <a:ext cx="2756263" cy="4669613"/>
          </a:xfrm>
          <a:prstGeom prst="rect">
            <a:avLst/>
          </a:prstGeom>
          <a:ln w="63500">
            <a:solidFill>
              <a:srgbClr val="BE00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E0064"/>
              </a:solidFill>
            </a:endParaRPr>
          </a:p>
        </p:txBody>
      </p:sp>
      <p:sp>
        <p:nvSpPr>
          <p:cNvPr id="12" name="Rectangle 11">
            <a:extLst>
              <a:ext uri="{FF2B5EF4-FFF2-40B4-BE49-F238E27FC236}">
                <a16:creationId xmlns:a16="http://schemas.microsoft.com/office/drawing/2014/main" id="{4BD459BD-FB6B-3D49-B1C1-6CC277D37E77}"/>
              </a:ext>
            </a:extLst>
          </p:cNvPr>
          <p:cNvSpPr/>
          <p:nvPr/>
        </p:nvSpPr>
        <p:spPr>
          <a:xfrm>
            <a:off x="6643194" y="1446327"/>
            <a:ext cx="5194617" cy="4669613"/>
          </a:xfrm>
          <a:prstGeom prst="rect">
            <a:avLst/>
          </a:prstGeom>
          <a:ln w="63500">
            <a:solidFill>
              <a:srgbClr val="BE006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BE0064"/>
              </a:solidFill>
            </a:endParaRPr>
          </a:p>
        </p:txBody>
      </p:sp>
      <p:sp>
        <p:nvSpPr>
          <p:cNvPr id="17" name="TextBox 16">
            <a:extLst>
              <a:ext uri="{FF2B5EF4-FFF2-40B4-BE49-F238E27FC236}">
                <a16:creationId xmlns:a16="http://schemas.microsoft.com/office/drawing/2014/main" id="{F25AE35F-FF3A-924C-A5FC-49D7611A0771}"/>
              </a:ext>
            </a:extLst>
          </p:cNvPr>
          <p:cNvSpPr txBox="1"/>
          <p:nvPr/>
        </p:nvSpPr>
        <p:spPr>
          <a:xfrm>
            <a:off x="3654791" y="3515247"/>
            <a:ext cx="2466785" cy="2400657"/>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Read the numbers</a:t>
            </a:r>
          </a:p>
          <a:p>
            <a:r>
              <a:rPr lang="en-US" sz="2500" b="1" dirty="0">
                <a:latin typeface="Arial" panose="020B0604020202020204" pitchFamily="34" charset="0"/>
                <a:cs typeface="Arial" panose="020B0604020202020204" pitchFamily="34" charset="0"/>
              </a:rPr>
              <a:t>on the bus</a:t>
            </a:r>
          </a:p>
          <a:p>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Count six stops to town</a:t>
            </a:r>
          </a:p>
        </p:txBody>
      </p:sp>
      <p:sp>
        <p:nvSpPr>
          <p:cNvPr id="18" name="TextBox 17">
            <a:extLst>
              <a:ext uri="{FF2B5EF4-FFF2-40B4-BE49-F238E27FC236}">
                <a16:creationId xmlns:a16="http://schemas.microsoft.com/office/drawing/2014/main" id="{954C252A-14DC-CA41-8BFC-2AAF6BB4862E}"/>
              </a:ext>
            </a:extLst>
          </p:cNvPr>
          <p:cNvSpPr txBox="1"/>
          <p:nvPr/>
        </p:nvSpPr>
        <p:spPr>
          <a:xfrm>
            <a:off x="525352" y="1781662"/>
            <a:ext cx="2862364" cy="86177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Write messages to my friend</a:t>
            </a:r>
          </a:p>
        </p:txBody>
      </p:sp>
      <p:sp>
        <p:nvSpPr>
          <p:cNvPr id="19" name="TextBox 18">
            <a:extLst>
              <a:ext uri="{FF2B5EF4-FFF2-40B4-BE49-F238E27FC236}">
                <a16:creationId xmlns:a16="http://schemas.microsoft.com/office/drawing/2014/main" id="{3AB9856D-7773-3E49-ACDC-DC35B2030571}"/>
              </a:ext>
            </a:extLst>
          </p:cNvPr>
          <p:cNvSpPr txBox="1"/>
          <p:nvPr/>
        </p:nvSpPr>
        <p:spPr>
          <a:xfrm>
            <a:off x="6817450" y="1781662"/>
            <a:ext cx="4846104" cy="1246495"/>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Pay the right money for drinks</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Check if I have enough money</a:t>
            </a:r>
          </a:p>
        </p:txBody>
      </p:sp>
      <p:pic>
        <p:nvPicPr>
          <p:cNvPr id="25" name="Picture 24">
            <a:extLst>
              <a:ext uri="{FF2B5EF4-FFF2-40B4-BE49-F238E27FC236}">
                <a16:creationId xmlns:a16="http://schemas.microsoft.com/office/drawing/2014/main" id="{244DE52A-4818-5443-A9FC-B456B20B85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pic>
        <p:nvPicPr>
          <p:cNvPr id="34" name="Picture 33" descr="A screen shot of a computer&#10;&#10;Description automatically generated">
            <a:extLst>
              <a:ext uri="{FF2B5EF4-FFF2-40B4-BE49-F238E27FC236}">
                <a16:creationId xmlns:a16="http://schemas.microsoft.com/office/drawing/2014/main" id="{C6D58876-143E-7444-8BDF-36A8308F0DC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37899" y="2937497"/>
            <a:ext cx="1478566" cy="2870498"/>
          </a:xfrm>
          <a:prstGeom prst="rect">
            <a:avLst/>
          </a:prstGeom>
        </p:spPr>
      </p:pic>
      <p:pic>
        <p:nvPicPr>
          <p:cNvPr id="37" name="Picture 36" descr="A drawing of a cartoon character&#10;&#10;Description automatically generated">
            <a:extLst>
              <a:ext uri="{FF2B5EF4-FFF2-40B4-BE49-F238E27FC236}">
                <a16:creationId xmlns:a16="http://schemas.microsoft.com/office/drawing/2014/main" id="{ADE381FD-5AA0-A046-BB03-0245C35BA0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908363" y="1663439"/>
            <a:ext cx="1900081" cy="1828828"/>
          </a:xfrm>
          <a:prstGeom prst="rect">
            <a:avLst/>
          </a:prstGeom>
        </p:spPr>
      </p:pic>
      <p:pic>
        <p:nvPicPr>
          <p:cNvPr id="7" name="Picture 6" descr="A picture containing table, cup, mug, sitting&#10;&#10;Description automatically generated">
            <a:extLst>
              <a:ext uri="{FF2B5EF4-FFF2-40B4-BE49-F238E27FC236}">
                <a16:creationId xmlns:a16="http://schemas.microsoft.com/office/drawing/2014/main" id="{553B9BA9-16B8-9C48-B1B3-DC82D397EB17}"/>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18880" y="3581533"/>
            <a:ext cx="3843244" cy="2226462"/>
          </a:xfrm>
          <a:prstGeom prst="rect">
            <a:avLst/>
          </a:prstGeom>
        </p:spPr>
      </p:pic>
    </p:spTree>
    <p:extLst>
      <p:ext uri="{BB962C8B-B14F-4D97-AF65-F5344CB8AC3E}">
        <p14:creationId xmlns:p14="http://schemas.microsoft.com/office/powerpoint/2010/main" val="424865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33F5-A42A-1E45-9708-EC839BE16298}"/>
              </a:ext>
            </a:extLst>
          </p:cNvPr>
          <p:cNvSpPr>
            <a:spLocks noGrp="1"/>
          </p:cNvSpPr>
          <p:nvPr>
            <p:ph type="ctrTitle"/>
          </p:nvPr>
        </p:nvSpPr>
        <p:spPr/>
        <p:txBody>
          <a:bodyPr/>
          <a:lstStyle/>
          <a:p>
            <a:r>
              <a:rPr lang="en-US" dirty="0"/>
              <a:t>My job</a:t>
            </a:r>
          </a:p>
        </p:txBody>
      </p:sp>
      <p:sp>
        <p:nvSpPr>
          <p:cNvPr id="3" name="Subtitle 2">
            <a:extLst>
              <a:ext uri="{FF2B5EF4-FFF2-40B4-BE49-F238E27FC236}">
                <a16:creationId xmlns:a16="http://schemas.microsoft.com/office/drawing/2014/main" id="{F5805989-7A8D-5C43-89D5-313B9A1FE903}"/>
              </a:ext>
            </a:extLst>
          </p:cNvPr>
          <p:cNvSpPr>
            <a:spLocks noGrp="1"/>
          </p:cNvSpPr>
          <p:nvPr>
            <p:ph type="subTitle" idx="1"/>
          </p:nvPr>
        </p:nvSpPr>
        <p:spPr/>
        <p:txBody>
          <a:bodyPr>
            <a:normAutofit/>
          </a:bodyPr>
          <a:lstStyle/>
          <a:p>
            <a:r>
              <a:rPr lang="en-US" sz="4200" dirty="0"/>
              <a:t>How English and </a:t>
            </a:r>
            <a:r>
              <a:rPr lang="en-US" sz="4200" dirty="0" err="1"/>
              <a:t>maths</a:t>
            </a:r>
            <a:r>
              <a:rPr lang="en-US" sz="4200" dirty="0"/>
              <a:t> will help me</a:t>
            </a:r>
          </a:p>
        </p:txBody>
      </p:sp>
    </p:spTree>
    <p:extLst>
      <p:ext uri="{BB962C8B-B14F-4D97-AF65-F5344CB8AC3E}">
        <p14:creationId xmlns:p14="http://schemas.microsoft.com/office/powerpoint/2010/main" val="215729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What job do I want?</a:t>
            </a:r>
          </a:p>
        </p:txBody>
      </p:sp>
      <p:sp>
        <p:nvSpPr>
          <p:cNvPr id="4"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5" name="Slide Number Placeholder 5"/>
          <p:cNvSpPr>
            <a:spLocks noGrp="1"/>
          </p:cNvSpPr>
          <p:nvPr>
            <p:ph type="sldNum" sz="quarter" idx="4"/>
          </p:nvPr>
        </p:nvSpPr>
        <p:spPr>
          <a:xfrm>
            <a:off x="9240503" y="6356350"/>
            <a:ext cx="2743200" cy="365125"/>
          </a:xfrm>
          <a:prstGeom prst="rect">
            <a:avLst/>
          </a:prstGeom>
        </p:spPr>
        <p:txBody>
          <a:bodyPr/>
          <a:lstStyle>
            <a:lvl1pPr algn="r">
              <a:defRPr sz="1000" b="1">
                <a:latin typeface="Arial"/>
                <a:cs typeface="Arial"/>
              </a:defRPr>
            </a:lvl1pPr>
          </a:lstStyle>
          <a:p>
            <a:fld id="{2F697F01-E954-4AEB-8672-134210947D2D}" type="slidenum">
              <a:rPr lang="en-GB" smtClean="0"/>
              <a:pPr/>
              <a:t>3</a:t>
            </a:fld>
            <a:endParaRPr lang="en-GB" dirty="0"/>
          </a:p>
        </p:txBody>
      </p:sp>
      <p:pic>
        <p:nvPicPr>
          <p:cNvPr id="8" name="Picture 7">
            <a:extLst>
              <a:ext uri="{FF2B5EF4-FFF2-40B4-BE49-F238E27FC236}">
                <a16:creationId xmlns:a16="http://schemas.microsoft.com/office/drawing/2014/main" id="{9FCC5AAB-C9B6-FE45-9776-E17A2C27545B}"/>
              </a:ext>
            </a:extLst>
          </p:cNvPr>
          <p:cNvPicPr/>
          <p:nvPr/>
        </p:nvPicPr>
        <p:blipFill rotWithShape="1">
          <a:blip r:embed="rId3" cstate="print">
            <a:extLst>
              <a:ext uri="{28A0092B-C50C-407E-A947-70E740481C1C}">
                <a14:useLocalDpi xmlns:a14="http://schemas.microsoft.com/office/drawing/2010/main" val="0"/>
              </a:ext>
            </a:extLst>
          </a:blip>
          <a:srcRect t="11546" r="16788"/>
          <a:stretch/>
        </p:blipFill>
        <p:spPr bwMode="auto">
          <a:xfrm>
            <a:off x="7094134" y="1329860"/>
            <a:ext cx="3657000" cy="4708146"/>
          </a:xfrm>
          <a:prstGeom prst="rect">
            <a:avLst/>
          </a:prstGeom>
          <a:noFill/>
          <a:ln>
            <a:noFill/>
          </a:ln>
          <a:extLst>
            <a:ext uri="{53640926-AAD7-44D8-BBD7-CCE9431645EC}">
              <a14:shadowObscured xmlns:a14="http://schemas.microsoft.com/office/drawing/2010/main"/>
            </a:ext>
          </a:extLst>
        </p:spPr>
      </p:pic>
      <p:pic>
        <p:nvPicPr>
          <p:cNvPr id="9" name="Picture 2">
            <a:extLst>
              <a:ext uri="{FF2B5EF4-FFF2-40B4-BE49-F238E27FC236}">
                <a16:creationId xmlns:a16="http://schemas.microsoft.com/office/drawing/2014/main" id="{FDB1C59D-CE25-6F43-95EB-18585B4578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54"/>
          <a:stretch/>
        </p:blipFill>
        <p:spPr bwMode="auto">
          <a:xfrm>
            <a:off x="220874" y="1329860"/>
            <a:ext cx="3554251" cy="470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F22BDC0-2542-9847-8D74-8C8BC4A70D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345" r="10877"/>
          <a:stretch/>
        </p:blipFill>
        <p:spPr bwMode="auto">
          <a:xfrm>
            <a:off x="3908154" y="3835988"/>
            <a:ext cx="3052951" cy="22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BD40E84A-BC7C-DE41-8399-51DCB524F63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77" t="7284"/>
          <a:stretch/>
        </p:blipFill>
        <p:spPr bwMode="auto">
          <a:xfrm>
            <a:off x="3908154" y="1329860"/>
            <a:ext cx="3052951" cy="238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3A2E2F9-3F0F-FB4B-82DE-14AAB88C5E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Tree>
    <p:extLst>
      <p:ext uri="{BB962C8B-B14F-4D97-AF65-F5344CB8AC3E}">
        <p14:creationId xmlns:p14="http://schemas.microsoft.com/office/powerpoint/2010/main" val="55873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4" y="157287"/>
            <a:ext cx="8347200" cy="466035"/>
          </a:xfrm>
        </p:spPr>
        <p:txBody>
          <a:bodyPr>
            <a:noAutofit/>
          </a:bodyPr>
          <a:lstStyle/>
          <a:p>
            <a:r>
              <a:rPr lang="en-GB" sz="4000" dirty="0">
                <a:solidFill>
                  <a:srgbClr val="000000"/>
                </a:solidFill>
              </a:rPr>
              <a:t>What maths skills will I need?</a:t>
            </a:r>
          </a:p>
        </p:txBody>
      </p:sp>
      <p:sp>
        <p:nvSpPr>
          <p:cNvPr id="4" name="Date Placeholder 3"/>
          <p:cNvSpPr>
            <a:spLocks noGrp="1"/>
          </p:cNvSpPr>
          <p:nvPr>
            <p:ph type="dt" sz="half" idx="2"/>
          </p:nvPr>
        </p:nvSpPr>
        <p:spPr>
          <a:xfrm>
            <a:off x="136497" y="6356350"/>
            <a:ext cx="3036011" cy="365125"/>
          </a:xfrm>
          <a:prstGeom prst="rect">
            <a:avLst/>
          </a:prstGeom>
        </p:spPr>
        <p:txBody>
          <a:bodyPr/>
          <a:lstStyle>
            <a:lvl1pPr>
              <a:defRPr sz="800" b="1">
                <a:latin typeface="Arial"/>
                <a:cs typeface="Arial"/>
              </a:defRPr>
            </a:lvl1pPr>
          </a:lstStyle>
          <a:p>
            <a:r>
              <a:rPr lang="en-GB" dirty="0"/>
              <a:t>EDUCATION &amp; TRAINING FOUNDATION</a:t>
            </a:r>
          </a:p>
        </p:txBody>
      </p:sp>
      <p:sp>
        <p:nvSpPr>
          <p:cNvPr id="5" name="Slide Number Placeholder 5"/>
          <p:cNvSpPr>
            <a:spLocks noGrp="1"/>
          </p:cNvSpPr>
          <p:nvPr>
            <p:ph type="sldNum" sz="quarter" idx="4"/>
          </p:nvPr>
        </p:nvSpPr>
        <p:spPr>
          <a:xfrm>
            <a:off x="9240503" y="6356350"/>
            <a:ext cx="2743200" cy="365125"/>
          </a:xfrm>
          <a:prstGeom prst="rect">
            <a:avLst/>
          </a:prstGeom>
        </p:spPr>
        <p:txBody>
          <a:bodyPr/>
          <a:lstStyle>
            <a:lvl1pPr algn="r">
              <a:defRPr sz="1000" b="1">
                <a:latin typeface="Arial"/>
                <a:cs typeface="Arial"/>
              </a:defRPr>
            </a:lvl1pPr>
          </a:lstStyle>
          <a:p>
            <a:fld id="{2F697F01-E954-4AEB-8672-134210947D2D}" type="slidenum">
              <a:rPr lang="en-GB" smtClean="0"/>
              <a:pPr/>
              <a:t>4</a:t>
            </a:fld>
            <a:endParaRPr lang="en-GB" dirty="0"/>
          </a:p>
        </p:txBody>
      </p:sp>
      <p:pic>
        <p:nvPicPr>
          <p:cNvPr id="7" name="Picture 6" descr="A picture containing object, kit, clock&#10;&#10;Description automatically generated">
            <a:extLst>
              <a:ext uri="{FF2B5EF4-FFF2-40B4-BE49-F238E27FC236}">
                <a16:creationId xmlns:a16="http://schemas.microsoft.com/office/drawing/2014/main" id="{4BD2B816-909E-9847-BC49-0C2F8B95477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7923" y="2388197"/>
            <a:ext cx="2245714" cy="224571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F1EE344-867F-EC4F-9084-62469E7DEAD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25416" y="2465259"/>
            <a:ext cx="2739784" cy="2063398"/>
          </a:xfrm>
          <a:prstGeom prst="rect">
            <a:avLst/>
          </a:prstGeom>
        </p:spPr>
      </p:pic>
      <p:pic>
        <p:nvPicPr>
          <p:cNvPr id="10" name="Picture 9" descr="A close up of a logo&#10;&#10;Description automatically generated">
            <a:extLst>
              <a:ext uri="{FF2B5EF4-FFF2-40B4-BE49-F238E27FC236}">
                <a16:creationId xmlns:a16="http://schemas.microsoft.com/office/drawing/2014/main" id="{ACFF0309-D0B5-F54F-AEEE-0B52CE89438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91546" y="2473428"/>
            <a:ext cx="2035961" cy="2055229"/>
          </a:xfrm>
          <a:prstGeom prst="rect">
            <a:avLst/>
          </a:prstGeom>
        </p:spPr>
      </p:pic>
      <p:pic>
        <p:nvPicPr>
          <p:cNvPr id="11" name="Picture 10" descr="A close up of a logo&#10;&#10;Description automatically generated">
            <a:extLst>
              <a:ext uri="{FF2B5EF4-FFF2-40B4-BE49-F238E27FC236}">
                <a16:creationId xmlns:a16="http://schemas.microsoft.com/office/drawing/2014/main" id="{DE28D783-9FC6-524E-B80B-0044D37E665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507759" y="2473428"/>
            <a:ext cx="2336318" cy="2055229"/>
          </a:xfrm>
          <a:prstGeom prst="rect">
            <a:avLst/>
          </a:prstGeom>
        </p:spPr>
      </p:pic>
      <p:pic>
        <p:nvPicPr>
          <p:cNvPr id="12" name="Picture 11">
            <a:extLst>
              <a:ext uri="{FF2B5EF4-FFF2-40B4-BE49-F238E27FC236}">
                <a16:creationId xmlns:a16="http://schemas.microsoft.com/office/drawing/2014/main" id="{3638E6B9-BF8A-1540-A2F6-31FE48BC418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Tree>
    <p:extLst>
      <p:ext uri="{BB962C8B-B14F-4D97-AF65-F5344CB8AC3E}">
        <p14:creationId xmlns:p14="http://schemas.microsoft.com/office/powerpoint/2010/main" val="186210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4" y="157287"/>
            <a:ext cx="8615338" cy="466035"/>
          </a:xfrm>
        </p:spPr>
        <p:txBody>
          <a:bodyPr>
            <a:noAutofit/>
          </a:bodyPr>
          <a:lstStyle/>
          <a:p>
            <a:r>
              <a:rPr lang="en-GB" sz="4000" dirty="0">
                <a:solidFill>
                  <a:srgbClr val="000000"/>
                </a:solidFill>
              </a:rPr>
              <a:t>What English skills will I need?</a:t>
            </a:r>
          </a:p>
        </p:txBody>
      </p:sp>
      <p:sp>
        <p:nvSpPr>
          <p:cNvPr id="5" name="Date Placeholder 3"/>
          <p:cNvSpPr>
            <a:spLocks noGrp="1"/>
          </p:cNvSpPr>
          <p:nvPr>
            <p:ph type="dt" sz="half" idx="2"/>
          </p:nvPr>
        </p:nvSpPr>
        <p:spPr>
          <a:prstGeom prst="rect">
            <a:avLst/>
          </a:prstGeom>
        </p:spPr>
        <p:txBody>
          <a:bodyPr/>
          <a:lstStyle>
            <a:lvl1pPr>
              <a:defRPr sz="800" b="1">
                <a:latin typeface="Arial"/>
                <a:cs typeface="Arial"/>
              </a:defRPr>
            </a:lvl1pPr>
          </a:lstStyle>
          <a:p>
            <a:r>
              <a:rPr lang="en-GB" dirty="0"/>
              <a:t>EDUCATION &amp; TRAINING FOUNDATION</a:t>
            </a:r>
          </a:p>
        </p:txBody>
      </p:sp>
      <p:sp>
        <p:nvSpPr>
          <p:cNvPr id="6" name="Slide Number Placeholder 5"/>
          <p:cNvSpPr>
            <a:spLocks noGrp="1"/>
          </p:cNvSpPr>
          <p:nvPr>
            <p:ph type="sldNum" sz="quarter" idx="4"/>
          </p:nvPr>
        </p:nvSpPr>
        <p:spPr>
          <a:prstGeom prst="rect">
            <a:avLst/>
          </a:prstGeom>
        </p:spPr>
        <p:txBody>
          <a:bodyPr/>
          <a:lstStyle>
            <a:lvl1pPr algn="r">
              <a:defRPr sz="1000" b="1">
                <a:latin typeface="Arial"/>
                <a:cs typeface="Arial"/>
              </a:defRPr>
            </a:lvl1pPr>
          </a:lstStyle>
          <a:p>
            <a:fld id="{2F697F01-E954-4AEB-8672-134210947D2D}" type="slidenum">
              <a:rPr lang="en-GB" smtClean="0"/>
              <a:pPr/>
              <a:t>5</a:t>
            </a:fld>
            <a:endParaRPr lang="en-GB" dirty="0"/>
          </a:p>
        </p:txBody>
      </p:sp>
      <p:pic>
        <p:nvPicPr>
          <p:cNvPr id="7" name="Picture 6">
            <a:extLst>
              <a:ext uri="{FF2B5EF4-FFF2-40B4-BE49-F238E27FC236}">
                <a16:creationId xmlns:a16="http://schemas.microsoft.com/office/drawing/2014/main" id="{B4F44E61-C1C7-064A-AAB8-6CDE0BEF55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0EC5EE0-BF60-704B-BE28-95D3038541B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3089" y="2412320"/>
            <a:ext cx="2033360" cy="2033360"/>
          </a:xfrm>
          <a:prstGeom prst="rect">
            <a:avLst/>
          </a:prstGeom>
        </p:spPr>
      </p:pic>
      <p:pic>
        <p:nvPicPr>
          <p:cNvPr id="11" name="Picture 10" descr="A close up of a logo&#10;&#10;Description automatically generated">
            <a:extLst>
              <a:ext uri="{FF2B5EF4-FFF2-40B4-BE49-F238E27FC236}">
                <a16:creationId xmlns:a16="http://schemas.microsoft.com/office/drawing/2014/main" id="{A667C8C9-F3C4-264E-953C-DBEDCB55002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45776" y="2411699"/>
            <a:ext cx="2033360" cy="20333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4D40CB04-6C9B-544E-A7CC-F0C149EC378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669809" y="2289688"/>
            <a:ext cx="3086113" cy="2314585"/>
          </a:xfrm>
          <a:prstGeom prst="rect">
            <a:avLst/>
          </a:prstGeom>
        </p:spPr>
      </p:pic>
      <p:pic>
        <p:nvPicPr>
          <p:cNvPr id="15" name="Picture 14" descr="A picture containing room, computer&#10;&#10;Description automatically generated">
            <a:extLst>
              <a:ext uri="{FF2B5EF4-FFF2-40B4-BE49-F238E27FC236}">
                <a16:creationId xmlns:a16="http://schemas.microsoft.com/office/drawing/2014/main" id="{D7ABB580-E681-B849-9672-AE27E8D83ED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240503" y="2213458"/>
            <a:ext cx="2314701" cy="2475905"/>
          </a:xfrm>
          <a:prstGeom prst="rect">
            <a:avLst/>
          </a:prstGeom>
        </p:spPr>
      </p:pic>
    </p:spTree>
    <p:extLst>
      <p:ext uri="{BB962C8B-B14F-4D97-AF65-F5344CB8AC3E}">
        <p14:creationId xmlns:p14="http://schemas.microsoft.com/office/powerpoint/2010/main" val="86274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5E28-7E4A-1341-957C-842AA3097E2B}"/>
              </a:ext>
            </a:extLst>
          </p:cNvPr>
          <p:cNvSpPr>
            <a:spLocks noGrp="1"/>
          </p:cNvSpPr>
          <p:nvPr>
            <p:ph type="title"/>
          </p:nvPr>
        </p:nvSpPr>
        <p:spPr>
          <a:xfrm>
            <a:off x="4466938" y="2943302"/>
            <a:ext cx="3258124" cy="1044422"/>
          </a:xfrm>
        </p:spPr>
        <p:txBody>
          <a:bodyPr>
            <a:noAutofit/>
          </a:bodyPr>
          <a:lstStyle/>
          <a:p>
            <a:r>
              <a:rPr lang="en-US" sz="7500" dirty="0"/>
              <a:t>My job</a:t>
            </a:r>
          </a:p>
        </p:txBody>
      </p:sp>
      <p:pic>
        <p:nvPicPr>
          <p:cNvPr id="4" name="Picture 3">
            <a:extLst>
              <a:ext uri="{FF2B5EF4-FFF2-40B4-BE49-F238E27FC236}">
                <a16:creationId xmlns:a16="http://schemas.microsoft.com/office/drawing/2014/main" id="{8A481F69-82B7-0F41-9BC2-2E374F8F8A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Tree>
    <p:extLst>
      <p:ext uri="{BB962C8B-B14F-4D97-AF65-F5344CB8AC3E}">
        <p14:creationId xmlns:p14="http://schemas.microsoft.com/office/powerpoint/2010/main" val="318269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192F60E-4B92-104F-8CF1-C815CE36BFD8}"/>
              </a:ext>
            </a:extLst>
          </p:cNvPr>
          <p:cNvSpPr txBox="1"/>
          <p:nvPr/>
        </p:nvSpPr>
        <p:spPr>
          <a:xfrm rot="20643376">
            <a:off x="437307" y="514968"/>
            <a:ext cx="3159302" cy="954107"/>
          </a:xfrm>
          <a:prstGeom prst="rect">
            <a:avLst/>
          </a:prstGeom>
          <a:noFill/>
        </p:spPr>
        <p:txBody>
          <a:bodyPr wrap="square" rtlCol="0">
            <a:spAutoFit/>
          </a:bodyPr>
          <a:lstStyle/>
          <a:p>
            <a:r>
              <a:rPr lang="en-GB" sz="2800" i="1" dirty="0">
                <a:solidFill>
                  <a:srgbClr val="00A874"/>
                </a:solidFill>
                <a:latin typeface="Franklin Gothic Medium" panose="020B0603020102020204" pitchFamily="34" charset="0"/>
                <a:cs typeface="Californian FB" panose="020F0502020204030204" pitchFamily="34" charset="0"/>
              </a:rPr>
              <a:t>Listen to customers’ orders</a:t>
            </a:r>
          </a:p>
        </p:txBody>
      </p:sp>
      <p:sp>
        <p:nvSpPr>
          <p:cNvPr id="16" name="TextBox 15">
            <a:extLst>
              <a:ext uri="{FF2B5EF4-FFF2-40B4-BE49-F238E27FC236}">
                <a16:creationId xmlns:a16="http://schemas.microsoft.com/office/drawing/2014/main" id="{41F5E6C0-809A-B142-9ADE-FBB7C76705BA}"/>
              </a:ext>
            </a:extLst>
          </p:cNvPr>
          <p:cNvSpPr txBox="1"/>
          <p:nvPr/>
        </p:nvSpPr>
        <p:spPr>
          <a:xfrm rot="351191">
            <a:off x="9285454" y="3511197"/>
            <a:ext cx="2562521" cy="1384995"/>
          </a:xfrm>
          <a:prstGeom prst="rect">
            <a:avLst/>
          </a:prstGeom>
          <a:noFill/>
        </p:spPr>
        <p:txBody>
          <a:bodyPr wrap="square" rtlCol="0">
            <a:spAutoFit/>
          </a:bodyPr>
          <a:lstStyle/>
          <a:p>
            <a:r>
              <a:rPr lang="en-GB" sz="2800" i="1" dirty="0">
                <a:solidFill>
                  <a:srgbClr val="E51C41"/>
                </a:solidFill>
                <a:latin typeface="Franklin Gothic Medium" panose="020B0603020102020204" pitchFamily="34" charset="0"/>
              </a:rPr>
              <a:t>Write dish of the day on the blackboard</a:t>
            </a:r>
          </a:p>
        </p:txBody>
      </p:sp>
      <p:sp>
        <p:nvSpPr>
          <p:cNvPr id="17" name="TextBox 16">
            <a:extLst>
              <a:ext uri="{FF2B5EF4-FFF2-40B4-BE49-F238E27FC236}">
                <a16:creationId xmlns:a16="http://schemas.microsoft.com/office/drawing/2014/main" id="{65EECD00-DF5C-004D-8952-4D73CEEC0FCF}"/>
              </a:ext>
            </a:extLst>
          </p:cNvPr>
          <p:cNvSpPr txBox="1"/>
          <p:nvPr/>
        </p:nvSpPr>
        <p:spPr>
          <a:xfrm rot="712577">
            <a:off x="7589892" y="957945"/>
            <a:ext cx="3052354" cy="1384995"/>
          </a:xfrm>
          <a:prstGeom prst="rect">
            <a:avLst/>
          </a:prstGeom>
          <a:noFill/>
        </p:spPr>
        <p:txBody>
          <a:bodyPr wrap="square" rtlCol="0">
            <a:spAutoFit/>
          </a:bodyPr>
          <a:lstStyle/>
          <a:p>
            <a:r>
              <a:rPr lang="en-GB" sz="2800" i="1" dirty="0">
                <a:solidFill>
                  <a:srgbClr val="0071F8"/>
                </a:solidFill>
                <a:latin typeface="Franklin Gothic Medium" panose="020B0603020102020204" pitchFamily="34" charset="0"/>
              </a:rPr>
              <a:t>Use picture instructions for coffee machine</a:t>
            </a:r>
          </a:p>
        </p:txBody>
      </p:sp>
      <p:sp>
        <p:nvSpPr>
          <p:cNvPr id="18" name="TextBox 17">
            <a:extLst>
              <a:ext uri="{FF2B5EF4-FFF2-40B4-BE49-F238E27FC236}">
                <a16:creationId xmlns:a16="http://schemas.microsoft.com/office/drawing/2014/main" id="{FE12B918-709E-3B4E-8A1F-6C68BFF2D690}"/>
              </a:ext>
            </a:extLst>
          </p:cNvPr>
          <p:cNvSpPr txBox="1"/>
          <p:nvPr/>
        </p:nvSpPr>
        <p:spPr>
          <a:xfrm rot="21324344">
            <a:off x="1477673" y="5569022"/>
            <a:ext cx="2562521" cy="954107"/>
          </a:xfrm>
          <a:prstGeom prst="rect">
            <a:avLst/>
          </a:prstGeom>
          <a:noFill/>
        </p:spPr>
        <p:txBody>
          <a:bodyPr wrap="square" rtlCol="0">
            <a:spAutoFit/>
          </a:bodyPr>
          <a:lstStyle/>
          <a:p>
            <a:r>
              <a:rPr lang="en-GB" sz="2800" i="1" dirty="0">
                <a:solidFill>
                  <a:srgbClr val="FDB913"/>
                </a:solidFill>
                <a:latin typeface="Franklin Gothic Medium" panose="020B0603020102020204" pitchFamily="34" charset="0"/>
              </a:rPr>
              <a:t>Sort the plates by size</a:t>
            </a:r>
          </a:p>
        </p:txBody>
      </p:sp>
      <p:sp>
        <p:nvSpPr>
          <p:cNvPr id="19" name="TextBox 18">
            <a:extLst>
              <a:ext uri="{FF2B5EF4-FFF2-40B4-BE49-F238E27FC236}">
                <a16:creationId xmlns:a16="http://schemas.microsoft.com/office/drawing/2014/main" id="{84E53F86-31BF-B346-8086-C87968C800A5}"/>
              </a:ext>
            </a:extLst>
          </p:cNvPr>
          <p:cNvSpPr txBox="1"/>
          <p:nvPr/>
        </p:nvSpPr>
        <p:spPr>
          <a:xfrm rot="20977966">
            <a:off x="2828326" y="4259794"/>
            <a:ext cx="2016082" cy="954107"/>
          </a:xfrm>
          <a:prstGeom prst="rect">
            <a:avLst/>
          </a:prstGeom>
          <a:noFill/>
        </p:spPr>
        <p:txBody>
          <a:bodyPr wrap="square" rtlCol="0">
            <a:spAutoFit/>
          </a:bodyPr>
          <a:lstStyle/>
          <a:p>
            <a:r>
              <a:rPr lang="en-GB" sz="2800" i="1" dirty="0">
                <a:solidFill>
                  <a:srgbClr val="0071F8"/>
                </a:solidFill>
                <a:latin typeface="Franklin Gothic Medium" panose="020B0603020102020204" pitchFamily="34" charset="0"/>
              </a:rPr>
              <a:t>Chat with customers</a:t>
            </a:r>
          </a:p>
        </p:txBody>
      </p:sp>
      <p:sp>
        <p:nvSpPr>
          <p:cNvPr id="20" name="TextBox 19">
            <a:extLst>
              <a:ext uri="{FF2B5EF4-FFF2-40B4-BE49-F238E27FC236}">
                <a16:creationId xmlns:a16="http://schemas.microsoft.com/office/drawing/2014/main" id="{BCDD5103-2A60-6D48-9363-224D3AABBDDF}"/>
              </a:ext>
            </a:extLst>
          </p:cNvPr>
          <p:cNvSpPr txBox="1"/>
          <p:nvPr/>
        </p:nvSpPr>
        <p:spPr>
          <a:xfrm rot="20693870">
            <a:off x="9081177" y="2380593"/>
            <a:ext cx="2562521" cy="523220"/>
          </a:xfrm>
          <a:prstGeom prst="rect">
            <a:avLst/>
          </a:prstGeom>
          <a:noFill/>
        </p:spPr>
        <p:txBody>
          <a:bodyPr wrap="square" rtlCol="0">
            <a:spAutoFit/>
          </a:bodyPr>
          <a:lstStyle/>
          <a:p>
            <a:r>
              <a:rPr lang="en-GB" sz="2800" i="1" dirty="0">
                <a:solidFill>
                  <a:srgbClr val="00A874"/>
                </a:solidFill>
                <a:latin typeface="Franklin Gothic Medium" panose="020B0603020102020204" pitchFamily="34" charset="0"/>
              </a:rPr>
              <a:t>Set my alarm</a:t>
            </a:r>
          </a:p>
        </p:txBody>
      </p:sp>
      <p:sp>
        <p:nvSpPr>
          <p:cNvPr id="21" name="TextBox 20">
            <a:extLst>
              <a:ext uri="{FF2B5EF4-FFF2-40B4-BE49-F238E27FC236}">
                <a16:creationId xmlns:a16="http://schemas.microsoft.com/office/drawing/2014/main" id="{1CF8508A-30CC-2841-B19B-8912CB982483}"/>
              </a:ext>
            </a:extLst>
          </p:cNvPr>
          <p:cNvSpPr txBox="1"/>
          <p:nvPr/>
        </p:nvSpPr>
        <p:spPr>
          <a:xfrm rot="538930">
            <a:off x="331304" y="2930800"/>
            <a:ext cx="3093277" cy="1815882"/>
          </a:xfrm>
          <a:prstGeom prst="rect">
            <a:avLst/>
          </a:prstGeom>
          <a:noFill/>
        </p:spPr>
        <p:txBody>
          <a:bodyPr wrap="square" rtlCol="0">
            <a:spAutoFit/>
          </a:bodyPr>
          <a:lstStyle/>
          <a:p>
            <a:r>
              <a:rPr lang="en-GB" sz="2800" i="1" dirty="0">
                <a:solidFill>
                  <a:srgbClr val="BE0064"/>
                </a:solidFill>
                <a:latin typeface="Franklin Gothic Medium" panose="020B0603020102020204" pitchFamily="34" charset="0"/>
              </a:rPr>
              <a:t>Check sell-by dates. Put nearest dates at front of fridge</a:t>
            </a:r>
          </a:p>
        </p:txBody>
      </p:sp>
      <p:sp>
        <p:nvSpPr>
          <p:cNvPr id="22" name="TextBox 21">
            <a:extLst>
              <a:ext uri="{FF2B5EF4-FFF2-40B4-BE49-F238E27FC236}">
                <a16:creationId xmlns:a16="http://schemas.microsoft.com/office/drawing/2014/main" id="{38EAF0B2-0302-684A-9D23-A941F30DE878}"/>
              </a:ext>
            </a:extLst>
          </p:cNvPr>
          <p:cNvSpPr txBox="1"/>
          <p:nvPr/>
        </p:nvSpPr>
        <p:spPr>
          <a:xfrm rot="21203347">
            <a:off x="8213472" y="5154386"/>
            <a:ext cx="2016083" cy="1384995"/>
          </a:xfrm>
          <a:prstGeom prst="rect">
            <a:avLst/>
          </a:prstGeom>
          <a:noFill/>
        </p:spPr>
        <p:txBody>
          <a:bodyPr wrap="square" rtlCol="0">
            <a:spAutoFit/>
          </a:bodyPr>
          <a:lstStyle/>
          <a:p>
            <a:r>
              <a:rPr lang="en-GB" sz="2800" i="1" dirty="0">
                <a:solidFill>
                  <a:srgbClr val="BE0064"/>
                </a:solidFill>
                <a:latin typeface="Franklin Gothic Medium" panose="020B0603020102020204" pitchFamily="34" charset="0"/>
              </a:rPr>
              <a:t>Ask for help from my manager</a:t>
            </a:r>
          </a:p>
        </p:txBody>
      </p:sp>
      <p:sp>
        <p:nvSpPr>
          <p:cNvPr id="23" name="TextBox 22">
            <a:extLst>
              <a:ext uri="{FF2B5EF4-FFF2-40B4-BE49-F238E27FC236}">
                <a16:creationId xmlns:a16="http://schemas.microsoft.com/office/drawing/2014/main" id="{F7C61EB3-2AAC-454B-9DBC-65918C0D5949}"/>
              </a:ext>
            </a:extLst>
          </p:cNvPr>
          <p:cNvSpPr txBox="1"/>
          <p:nvPr/>
        </p:nvSpPr>
        <p:spPr>
          <a:xfrm rot="20771750">
            <a:off x="1816790" y="1485326"/>
            <a:ext cx="2562521" cy="954107"/>
          </a:xfrm>
          <a:prstGeom prst="rect">
            <a:avLst/>
          </a:prstGeom>
          <a:noFill/>
        </p:spPr>
        <p:txBody>
          <a:bodyPr wrap="square" rtlCol="0">
            <a:spAutoFit/>
          </a:bodyPr>
          <a:lstStyle/>
          <a:p>
            <a:r>
              <a:rPr lang="en-GB" sz="2800" i="1" dirty="0">
                <a:solidFill>
                  <a:srgbClr val="E51C41"/>
                </a:solidFill>
                <a:latin typeface="Franklin Gothic Medium" panose="020B0603020102020204" pitchFamily="34" charset="0"/>
              </a:rPr>
              <a:t>Give the right change</a:t>
            </a:r>
          </a:p>
        </p:txBody>
      </p:sp>
      <p:sp>
        <p:nvSpPr>
          <p:cNvPr id="24" name="TextBox 23">
            <a:extLst>
              <a:ext uri="{FF2B5EF4-FFF2-40B4-BE49-F238E27FC236}">
                <a16:creationId xmlns:a16="http://schemas.microsoft.com/office/drawing/2014/main" id="{B0CC8911-F6B1-B141-943D-D0799C7F4257}"/>
              </a:ext>
            </a:extLst>
          </p:cNvPr>
          <p:cNvSpPr txBox="1"/>
          <p:nvPr/>
        </p:nvSpPr>
        <p:spPr>
          <a:xfrm rot="21224756">
            <a:off x="4708190" y="637128"/>
            <a:ext cx="2562521" cy="1384995"/>
          </a:xfrm>
          <a:prstGeom prst="rect">
            <a:avLst/>
          </a:prstGeom>
          <a:noFill/>
        </p:spPr>
        <p:txBody>
          <a:bodyPr wrap="square" rtlCol="0">
            <a:spAutoFit/>
          </a:bodyPr>
          <a:lstStyle/>
          <a:p>
            <a:r>
              <a:rPr lang="en-GB" sz="2800" i="1" dirty="0">
                <a:solidFill>
                  <a:srgbClr val="FDB913"/>
                </a:solidFill>
                <a:latin typeface="Franklin Gothic Medium" panose="020B0603020102020204" pitchFamily="34" charset="0"/>
              </a:rPr>
              <a:t>Put coins and notes in right place in the till</a:t>
            </a:r>
          </a:p>
        </p:txBody>
      </p:sp>
      <p:sp>
        <p:nvSpPr>
          <p:cNvPr id="25" name="TextBox 24">
            <a:extLst>
              <a:ext uri="{FF2B5EF4-FFF2-40B4-BE49-F238E27FC236}">
                <a16:creationId xmlns:a16="http://schemas.microsoft.com/office/drawing/2014/main" id="{E647FA8A-EE1E-3640-A17B-B61A0BFC2892}"/>
              </a:ext>
            </a:extLst>
          </p:cNvPr>
          <p:cNvSpPr txBox="1"/>
          <p:nvPr/>
        </p:nvSpPr>
        <p:spPr>
          <a:xfrm rot="550032">
            <a:off x="4938540" y="5089435"/>
            <a:ext cx="2562521" cy="1384995"/>
          </a:xfrm>
          <a:prstGeom prst="rect">
            <a:avLst/>
          </a:prstGeom>
          <a:noFill/>
        </p:spPr>
        <p:txBody>
          <a:bodyPr wrap="square" rtlCol="0">
            <a:spAutoFit/>
          </a:bodyPr>
          <a:lstStyle/>
          <a:p>
            <a:r>
              <a:rPr lang="en-GB" sz="2800" i="1" dirty="0">
                <a:solidFill>
                  <a:srgbClr val="00A874"/>
                </a:solidFill>
                <a:latin typeface="Franklin Gothic Medium" panose="020B0603020102020204" pitchFamily="34" charset="0"/>
              </a:rPr>
              <a:t>Check if the bus is coming  on my phone</a:t>
            </a:r>
          </a:p>
        </p:txBody>
      </p:sp>
      <p:pic>
        <p:nvPicPr>
          <p:cNvPr id="26" name="Picture 25">
            <a:extLst>
              <a:ext uri="{FF2B5EF4-FFF2-40B4-BE49-F238E27FC236}">
                <a16:creationId xmlns:a16="http://schemas.microsoft.com/office/drawing/2014/main" id="{285E9C7F-1478-F845-88CF-2ED9A1CFC7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sp>
        <p:nvSpPr>
          <p:cNvPr id="27" name="Rectangle 26">
            <a:extLst>
              <a:ext uri="{FF2B5EF4-FFF2-40B4-BE49-F238E27FC236}">
                <a16:creationId xmlns:a16="http://schemas.microsoft.com/office/drawing/2014/main" id="{2ABA7DBC-1D9A-0849-8BC5-FE4BF6CFDF70}"/>
              </a:ext>
            </a:extLst>
          </p:cNvPr>
          <p:cNvSpPr/>
          <p:nvPr/>
        </p:nvSpPr>
        <p:spPr>
          <a:xfrm>
            <a:off x="4181138" y="2850711"/>
            <a:ext cx="3829723" cy="11565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Work in a café</a:t>
            </a:r>
          </a:p>
        </p:txBody>
      </p:sp>
    </p:spTree>
    <p:extLst>
      <p:ext uri="{BB962C8B-B14F-4D97-AF65-F5344CB8AC3E}">
        <p14:creationId xmlns:p14="http://schemas.microsoft.com/office/powerpoint/2010/main" val="184210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FA4A2-8175-E348-8FF0-3294723D1DB7}"/>
              </a:ext>
            </a:extLst>
          </p:cNvPr>
          <p:cNvSpPr>
            <a:spLocks noGrp="1"/>
          </p:cNvSpPr>
          <p:nvPr>
            <p:ph type="ctrTitle"/>
          </p:nvPr>
        </p:nvSpPr>
        <p:spPr/>
        <p:txBody>
          <a:bodyPr/>
          <a:lstStyle/>
          <a:p>
            <a:r>
              <a:rPr lang="en-US" dirty="0"/>
              <a:t>My life</a:t>
            </a:r>
          </a:p>
        </p:txBody>
      </p:sp>
      <p:sp>
        <p:nvSpPr>
          <p:cNvPr id="3" name="Subtitle 2">
            <a:extLst>
              <a:ext uri="{FF2B5EF4-FFF2-40B4-BE49-F238E27FC236}">
                <a16:creationId xmlns:a16="http://schemas.microsoft.com/office/drawing/2014/main" id="{6EA62D92-D632-4041-A38E-A6FB0583C6BA}"/>
              </a:ext>
            </a:extLst>
          </p:cNvPr>
          <p:cNvSpPr>
            <a:spLocks noGrp="1"/>
          </p:cNvSpPr>
          <p:nvPr>
            <p:ph type="subTitle" idx="1"/>
          </p:nvPr>
        </p:nvSpPr>
        <p:spPr/>
        <p:txBody>
          <a:bodyPr>
            <a:normAutofit/>
          </a:bodyPr>
          <a:lstStyle/>
          <a:p>
            <a:r>
              <a:rPr lang="en-US" sz="4200" dirty="0"/>
              <a:t>How English and </a:t>
            </a:r>
            <a:r>
              <a:rPr lang="en-US" sz="4200" dirty="0" err="1"/>
              <a:t>maths</a:t>
            </a:r>
            <a:r>
              <a:rPr lang="en-US" sz="4200" dirty="0"/>
              <a:t> will help me</a:t>
            </a:r>
          </a:p>
        </p:txBody>
      </p:sp>
    </p:spTree>
    <p:extLst>
      <p:ext uri="{BB962C8B-B14F-4D97-AF65-F5344CB8AC3E}">
        <p14:creationId xmlns:p14="http://schemas.microsoft.com/office/powerpoint/2010/main" val="158189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84" y="157287"/>
            <a:ext cx="8813891" cy="466035"/>
          </a:xfrm>
        </p:spPr>
        <p:txBody>
          <a:bodyPr>
            <a:noAutofit/>
          </a:bodyPr>
          <a:lstStyle/>
          <a:p>
            <a:r>
              <a:rPr lang="en-GB" sz="4000" dirty="0"/>
              <a:t>What do I want to do in my life?</a:t>
            </a:r>
          </a:p>
        </p:txBody>
      </p:sp>
      <p:sp>
        <p:nvSpPr>
          <p:cNvPr id="4" name="Date Placeholder 3"/>
          <p:cNvSpPr>
            <a:spLocks noGrp="1"/>
          </p:cNvSpPr>
          <p:nvPr>
            <p:ph type="dt" sz="half" idx="2"/>
          </p:nvPr>
        </p:nvSpPr>
        <p:spPr>
          <a:prstGeom prst="rect">
            <a:avLst/>
          </a:prstGeom>
        </p:spPr>
        <p:txBody>
          <a:bodyPr/>
          <a:lstStyle>
            <a:lvl1pPr>
              <a:defRPr sz="800" b="1">
                <a:latin typeface="Arial"/>
                <a:cs typeface="Arial"/>
              </a:defRPr>
            </a:lvl1pPr>
          </a:lstStyle>
          <a:p>
            <a:r>
              <a:rPr lang="en-GB" dirty="0"/>
              <a:t>EDUCATION &amp; TRAINING FOUNDATION</a:t>
            </a:r>
          </a:p>
        </p:txBody>
      </p:sp>
      <p:sp>
        <p:nvSpPr>
          <p:cNvPr id="5" name="Slide Number Placeholder 5"/>
          <p:cNvSpPr>
            <a:spLocks noGrp="1"/>
          </p:cNvSpPr>
          <p:nvPr>
            <p:ph type="sldNum" sz="quarter" idx="4"/>
          </p:nvPr>
        </p:nvSpPr>
        <p:spPr>
          <a:prstGeom prst="rect">
            <a:avLst/>
          </a:prstGeom>
        </p:spPr>
        <p:txBody>
          <a:bodyPr/>
          <a:lstStyle>
            <a:lvl1pPr algn="r">
              <a:defRPr sz="1000" b="1">
                <a:latin typeface="Arial"/>
                <a:cs typeface="Arial"/>
              </a:defRPr>
            </a:lvl1pPr>
          </a:lstStyle>
          <a:p>
            <a:fld id="{2F697F01-E954-4AEB-8672-134210947D2D}" type="slidenum">
              <a:rPr lang="en-GB" smtClean="0"/>
              <a:pPr/>
              <a:t>9</a:t>
            </a:fld>
            <a:endParaRPr lang="en-GB" dirty="0"/>
          </a:p>
        </p:txBody>
      </p:sp>
      <p:pic>
        <p:nvPicPr>
          <p:cNvPr id="7" name="Picture 6">
            <a:extLst>
              <a:ext uri="{FF2B5EF4-FFF2-40B4-BE49-F238E27FC236}">
                <a16:creationId xmlns:a16="http://schemas.microsoft.com/office/drawing/2014/main" id="{B1F4FC0B-5631-8248-94FA-CCD706944B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91374" y="221"/>
            <a:ext cx="2200626" cy="1511921"/>
          </a:xfrm>
          <a:prstGeom prst="rect">
            <a:avLst/>
          </a:prstGeom>
        </p:spPr>
      </p:pic>
      <p:pic>
        <p:nvPicPr>
          <p:cNvPr id="8" name="Picture 7" descr="A picture containing object, room, drawing&#10;&#10;Description automatically generated">
            <a:extLst>
              <a:ext uri="{FF2B5EF4-FFF2-40B4-BE49-F238E27FC236}">
                <a16:creationId xmlns:a16="http://schemas.microsoft.com/office/drawing/2014/main" id="{56C412B3-EF36-E74B-A7E0-217F2BB013E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6497" y="1979557"/>
            <a:ext cx="2873829" cy="287382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3083691-45B0-084B-B564-E7BE713B3BF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52955" y="2187150"/>
            <a:ext cx="2605371" cy="2605371"/>
          </a:xfrm>
          <a:prstGeom prst="rect">
            <a:avLst/>
          </a:prstGeom>
        </p:spPr>
      </p:pic>
      <p:pic>
        <p:nvPicPr>
          <p:cNvPr id="12" name="Picture 11" descr="A picture containing drawing, clock&#10;&#10;Description automatically generated">
            <a:extLst>
              <a:ext uri="{FF2B5EF4-FFF2-40B4-BE49-F238E27FC236}">
                <a16:creationId xmlns:a16="http://schemas.microsoft.com/office/drawing/2014/main" id="{EA818DC7-2E87-C347-8CC9-67418CFA2A0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98460" y="2187150"/>
            <a:ext cx="3214853" cy="260537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03D9868-3A70-EF4D-B76F-F07FDCA36015}"/>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flipH="1">
            <a:off x="6133676" y="2187149"/>
            <a:ext cx="1978655" cy="2637519"/>
          </a:xfrm>
          <a:prstGeom prst="rect">
            <a:avLst/>
          </a:prstGeom>
        </p:spPr>
      </p:pic>
    </p:spTree>
    <p:extLst>
      <p:ext uri="{BB962C8B-B14F-4D97-AF65-F5344CB8AC3E}">
        <p14:creationId xmlns:p14="http://schemas.microsoft.com/office/powerpoint/2010/main" val="550636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15967AE93C2439C6D540295E4793A" ma:contentTypeVersion="10" ma:contentTypeDescription="Create a new document." ma:contentTypeScope="" ma:versionID="6d5d92ea3524bff64c1325cd5bb8dbbb">
  <xsd:schema xmlns:xsd="http://www.w3.org/2001/XMLSchema" xmlns:xs="http://www.w3.org/2001/XMLSchema" xmlns:p="http://schemas.microsoft.com/office/2006/metadata/properties" xmlns:ns2="eefd7c87-d9d2-4895-8f0d-4cda1a5bcaa1" xmlns:ns3="c5b77680-acd9-42ce-989c-6c2ed5478eaa" targetNamespace="http://schemas.microsoft.com/office/2006/metadata/properties" ma:root="true" ma:fieldsID="da7aac39bb24a60516c81e2c9d54830d" ns2:_="" ns3:_="">
    <xsd:import namespace="eefd7c87-d9d2-4895-8f0d-4cda1a5bcaa1"/>
    <xsd:import namespace="c5b77680-acd9-42ce-989c-6c2ed5478e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d7c87-d9d2-4895-8f0d-4cda1a5bc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77680-acd9-42ce-989c-6c2ed5478e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4F536B-3FA0-4660-9BCA-093049A25BDC}"/>
</file>

<file path=customXml/itemProps2.xml><?xml version="1.0" encoding="utf-8"?>
<ds:datastoreItem xmlns:ds="http://schemas.openxmlformats.org/officeDocument/2006/customXml" ds:itemID="{185CB0DE-7A00-4F9F-BFF6-68C77D4A12A3}"/>
</file>

<file path=customXml/itemProps3.xml><?xml version="1.0" encoding="utf-8"?>
<ds:datastoreItem xmlns:ds="http://schemas.openxmlformats.org/officeDocument/2006/customXml" ds:itemID="{9244CE48-F808-44D8-A8E3-A1BA3835AAEA}"/>
</file>

<file path=docProps/app.xml><?xml version="1.0" encoding="utf-8"?>
<Properties xmlns="http://schemas.openxmlformats.org/officeDocument/2006/extended-properties" xmlns:vt="http://schemas.openxmlformats.org/officeDocument/2006/docPropsVTypes">
  <TotalTime>2629</TotalTime>
  <Words>2785</Words>
  <Application>Microsoft Office PowerPoint</Application>
  <PresentationFormat>Widescreen</PresentationFormat>
  <Paragraphs>175</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Franklin Gothic Medium</vt:lpstr>
      <vt:lpstr>Office Theme</vt:lpstr>
      <vt:lpstr>Custom Design</vt:lpstr>
      <vt:lpstr>My plans for the future</vt:lpstr>
      <vt:lpstr>My job</vt:lpstr>
      <vt:lpstr>What job do I want?</vt:lpstr>
      <vt:lpstr>What maths skills will I need?</vt:lpstr>
      <vt:lpstr>What English skills will I need?</vt:lpstr>
      <vt:lpstr>My job</vt:lpstr>
      <vt:lpstr>PowerPoint Presentation</vt:lpstr>
      <vt:lpstr>My life</vt:lpstr>
      <vt:lpstr>What do I want to do in my life?</vt:lpstr>
      <vt:lpstr>What maths skills will I need?</vt:lpstr>
      <vt:lpstr>What English skills will I need?</vt:lpstr>
      <vt:lpstr>My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great use of LSAs</dc:title>
  <dc:creator>John Brown</dc:creator>
  <cp:lastModifiedBy>Ruth Perry</cp:lastModifiedBy>
  <cp:revision>213</cp:revision>
  <dcterms:created xsi:type="dcterms:W3CDTF">2017-01-15T12:43:41Z</dcterms:created>
  <dcterms:modified xsi:type="dcterms:W3CDTF">2019-12-16T22:51:44Z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0x010100BFA15967AE93C2439C6D540295E4793A</vt:lpwstr>
  </property>
</Properties>
</file>